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58" r:id="rId5"/>
    <p:sldId id="282" r:id="rId6"/>
    <p:sldId id="274" r:id="rId7"/>
    <p:sldId id="284" r:id="rId8"/>
    <p:sldId id="262" r:id="rId9"/>
    <p:sldId id="261" r:id="rId10"/>
    <p:sldId id="263" r:id="rId11"/>
    <p:sldId id="264" r:id="rId12"/>
    <p:sldId id="288" r:id="rId13"/>
    <p:sldId id="289" r:id="rId14"/>
    <p:sldId id="290" r:id="rId15"/>
    <p:sldId id="265" r:id="rId16"/>
    <p:sldId id="266" r:id="rId17"/>
    <p:sldId id="267" r:id="rId18"/>
    <p:sldId id="268" r:id="rId19"/>
    <p:sldId id="269" r:id="rId20"/>
    <p:sldId id="271" r:id="rId21"/>
    <p:sldId id="287" r:id="rId22"/>
    <p:sldId id="272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AFEEFB"/>
    <a:srgbClr val="57DCF7"/>
    <a:srgbClr val="D3F6FD"/>
    <a:srgbClr val="30C8FE"/>
    <a:srgbClr val="33CCCC"/>
    <a:srgbClr val="35C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9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9.xml.rels><?xml version="1.0" encoding="UTF-8" standalone="yes"?>
<Relationships xmlns="http://schemas.openxmlformats.org/package/2006/relationships"><Relationship Id="rId2" Type="http://schemas.openxmlformats.org/officeDocument/2006/relationships/hyperlink" Target="mailto:test@ripi-test.ru" TargetMode="External"/><Relationship Id="rId1" Type="http://schemas.openxmlformats.org/officeDocument/2006/relationships/hyperlink" Target="mailto:spros@spros-online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A488F-EBFF-4126-B9EE-A9F806A1C9D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3458A2-8B63-4EA3-84BC-61AFCEDE88B4}">
      <dgm:prSet/>
      <dgm:spPr/>
      <dgm:t>
        <a:bodyPr/>
        <a:lstStyle/>
        <a:p>
          <a:pPr algn="ctr" rtl="0"/>
          <a:r>
            <a:rPr lang="ru-RU" b="1" dirty="0" smtClean="0"/>
            <a:t>Потребительский портал</a:t>
          </a:r>
          <a:br>
            <a:rPr lang="ru-RU" b="1" dirty="0" smtClean="0"/>
          </a:br>
          <a:r>
            <a:rPr lang="ru-RU" b="1" dirty="0" smtClean="0"/>
            <a:t>«СПРОС»  </a:t>
          </a:r>
          <a:br>
            <a:rPr lang="ru-RU" b="1" dirty="0" smtClean="0"/>
          </a:br>
          <a:r>
            <a:rPr lang="ru-RU" b="1" dirty="0" smtClean="0"/>
            <a:t>как инструмент мониторинга </a:t>
          </a:r>
          <a:br>
            <a:rPr lang="ru-RU" b="1" dirty="0" smtClean="0"/>
          </a:br>
          <a:r>
            <a:rPr lang="ru-RU" b="1" dirty="0" smtClean="0"/>
            <a:t>безопасности и качества </a:t>
          </a:r>
          <a:br>
            <a:rPr lang="ru-RU" b="1" dirty="0" smtClean="0"/>
          </a:br>
          <a:r>
            <a:rPr lang="ru-RU" b="1" dirty="0" smtClean="0"/>
            <a:t>потребительских товаров</a:t>
          </a:r>
          <a:br>
            <a:rPr lang="ru-RU" b="1" dirty="0" smtClean="0"/>
          </a:br>
          <a:r>
            <a:rPr lang="ru-RU" b="1" dirty="0" smtClean="0"/>
            <a:t>и продуктов питания </a:t>
          </a:r>
          <a:br>
            <a:rPr lang="ru-RU" b="1" dirty="0" smtClean="0"/>
          </a:br>
          <a:r>
            <a:rPr lang="ru-RU" b="1" dirty="0" smtClean="0"/>
            <a:t>в условиях санкций</a:t>
          </a:r>
          <a:endParaRPr lang="ru-RU" dirty="0"/>
        </a:p>
      </dgm:t>
    </dgm:pt>
    <dgm:pt modelId="{C4D2FB6C-5113-4543-8CA5-6C2BC52A363F}" type="parTrans" cxnId="{C0E74305-ECEC-4AAA-AF7A-08EE9CAF036D}">
      <dgm:prSet/>
      <dgm:spPr/>
      <dgm:t>
        <a:bodyPr/>
        <a:lstStyle/>
        <a:p>
          <a:endParaRPr lang="ru-RU"/>
        </a:p>
      </dgm:t>
    </dgm:pt>
    <dgm:pt modelId="{6EEA05A3-EFEF-4C70-AFDB-11328D95665E}" type="sibTrans" cxnId="{C0E74305-ECEC-4AAA-AF7A-08EE9CAF036D}">
      <dgm:prSet/>
      <dgm:spPr/>
      <dgm:t>
        <a:bodyPr/>
        <a:lstStyle/>
        <a:p>
          <a:endParaRPr lang="ru-RU"/>
        </a:p>
      </dgm:t>
    </dgm:pt>
    <dgm:pt modelId="{C992387B-10AF-4A02-BE2A-C17C2783B971}" type="pres">
      <dgm:prSet presAssocID="{977A488F-EBFF-4126-B9EE-A9F806A1C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BFCC0-206D-40A0-A972-30A163DB466A}" type="pres">
      <dgm:prSet presAssocID="{BC3458A2-8B63-4EA3-84BC-61AFCEDE88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74305-ECEC-4AAA-AF7A-08EE9CAF036D}" srcId="{977A488F-EBFF-4126-B9EE-A9F806A1C9D1}" destId="{BC3458A2-8B63-4EA3-84BC-61AFCEDE88B4}" srcOrd="0" destOrd="0" parTransId="{C4D2FB6C-5113-4543-8CA5-6C2BC52A363F}" sibTransId="{6EEA05A3-EFEF-4C70-AFDB-11328D95665E}"/>
    <dgm:cxn modelId="{94987897-C905-4F38-A9AE-0818621F3611}" type="presOf" srcId="{BC3458A2-8B63-4EA3-84BC-61AFCEDE88B4}" destId="{823BFCC0-206D-40A0-A972-30A163DB466A}" srcOrd="0" destOrd="0" presId="urn:microsoft.com/office/officeart/2005/8/layout/vList2"/>
    <dgm:cxn modelId="{50BD8874-1BCC-4AB0-98F0-25F111F3271E}" type="presOf" srcId="{977A488F-EBFF-4126-B9EE-A9F806A1C9D1}" destId="{C992387B-10AF-4A02-BE2A-C17C2783B971}" srcOrd="0" destOrd="0" presId="urn:microsoft.com/office/officeart/2005/8/layout/vList2"/>
    <dgm:cxn modelId="{164DF11A-A427-4FC4-9966-BBC1610035C5}" type="presParOf" srcId="{C992387B-10AF-4A02-BE2A-C17C2783B971}" destId="{823BFCC0-206D-40A0-A972-30A163DB46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1A0D4A-BDCD-4570-8FC8-4FFB78D5812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303AB0A-246F-447D-BCF7-9AA3D31C829A}">
      <dgm:prSet custT="1"/>
      <dgm:spPr/>
      <dgm:t>
        <a:bodyPr/>
        <a:lstStyle/>
        <a:p>
          <a:pPr algn="ctr" rtl="0"/>
          <a:r>
            <a:rPr lang="ru-RU" sz="2800" b="1" dirty="0" smtClean="0"/>
            <a:t>Раздел «Пожаловаться»</a:t>
          </a:r>
          <a:endParaRPr lang="ru-RU" sz="2800" dirty="0"/>
        </a:p>
      </dgm:t>
    </dgm:pt>
    <dgm:pt modelId="{D2C94794-C6A3-497D-A046-2A4A0B6FD9DF}" type="parTrans" cxnId="{167CBEB2-4452-4E94-9E71-7613000CBFD6}">
      <dgm:prSet/>
      <dgm:spPr/>
      <dgm:t>
        <a:bodyPr/>
        <a:lstStyle/>
        <a:p>
          <a:endParaRPr lang="ru-RU"/>
        </a:p>
      </dgm:t>
    </dgm:pt>
    <dgm:pt modelId="{1EDB8225-E51B-4915-8CE1-EF33F45BC71F}" type="sibTrans" cxnId="{167CBEB2-4452-4E94-9E71-7613000CBFD6}">
      <dgm:prSet/>
      <dgm:spPr/>
      <dgm:t>
        <a:bodyPr/>
        <a:lstStyle/>
        <a:p>
          <a:endParaRPr lang="ru-RU"/>
        </a:p>
      </dgm:t>
    </dgm:pt>
    <dgm:pt modelId="{B3066F57-6189-4AF9-AD50-C70F89F3B085}" type="pres">
      <dgm:prSet presAssocID="{6C1A0D4A-BDCD-4570-8FC8-4FFB78D58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DD13E-4405-4418-9363-E0C2A628A2EC}" type="pres">
      <dgm:prSet presAssocID="{9303AB0A-246F-447D-BCF7-9AA3D31C82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B8DE8-7476-4162-BFE1-D393E1B59F3D}" type="presOf" srcId="{6C1A0D4A-BDCD-4570-8FC8-4FFB78D5812B}" destId="{B3066F57-6189-4AF9-AD50-C70F89F3B085}" srcOrd="0" destOrd="0" presId="urn:microsoft.com/office/officeart/2005/8/layout/vList2"/>
    <dgm:cxn modelId="{2EBE2319-8086-409D-8B7C-65B548513805}" type="presOf" srcId="{9303AB0A-246F-447D-BCF7-9AA3D31C829A}" destId="{900DD13E-4405-4418-9363-E0C2A628A2EC}" srcOrd="0" destOrd="0" presId="urn:microsoft.com/office/officeart/2005/8/layout/vList2"/>
    <dgm:cxn modelId="{167CBEB2-4452-4E94-9E71-7613000CBFD6}" srcId="{6C1A0D4A-BDCD-4570-8FC8-4FFB78D5812B}" destId="{9303AB0A-246F-447D-BCF7-9AA3D31C829A}" srcOrd="0" destOrd="0" parTransId="{D2C94794-C6A3-497D-A046-2A4A0B6FD9DF}" sibTransId="{1EDB8225-E51B-4915-8CE1-EF33F45BC71F}"/>
    <dgm:cxn modelId="{1473A20E-FAC4-42D0-BE20-A14EA8C5ED5A}" type="presParOf" srcId="{B3066F57-6189-4AF9-AD50-C70F89F3B085}" destId="{900DD13E-4405-4418-9363-E0C2A628A2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7E66DC-B6C7-44E2-8264-9C6A074530C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1C4DCC0-EA0C-4C33-BD1E-4817121859B6}">
      <dgm:prSet custT="1"/>
      <dgm:spPr/>
      <dgm:t>
        <a:bodyPr/>
        <a:lstStyle/>
        <a:p>
          <a:pPr algn="ctr" rtl="0"/>
          <a:r>
            <a:rPr lang="ru-RU" sz="2800" b="1" dirty="0" smtClean="0"/>
            <a:t>Раздел «Тесты»</a:t>
          </a:r>
          <a:endParaRPr lang="ru-RU" sz="2800" dirty="0"/>
        </a:p>
      </dgm:t>
    </dgm:pt>
    <dgm:pt modelId="{6C9430FF-C344-43D8-B4AD-D8150CC6A7AB}" type="parTrans" cxnId="{0F38528E-3999-45D2-A6AC-0056ECD40856}">
      <dgm:prSet/>
      <dgm:spPr/>
      <dgm:t>
        <a:bodyPr/>
        <a:lstStyle/>
        <a:p>
          <a:endParaRPr lang="ru-RU"/>
        </a:p>
      </dgm:t>
    </dgm:pt>
    <dgm:pt modelId="{40425A4D-E841-46AE-9D6A-7F2CB7828346}" type="sibTrans" cxnId="{0F38528E-3999-45D2-A6AC-0056ECD40856}">
      <dgm:prSet/>
      <dgm:spPr/>
      <dgm:t>
        <a:bodyPr/>
        <a:lstStyle/>
        <a:p>
          <a:endParaRPr lang="ru-RU"/>
        </a:p>
      </dgm:t>
    </dgm:pt>
    <dgm:pt modelId="{1F03DA50-1CB9-4C29-A076-423B1546997D}" type="pres">
      <dgm:prSet presAssocID="{577E66DC-B6C7-44E2-8264-9C6A074530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05803-3722-4E9D-B644-B8075482CAED}" type="pres">
      <dgm:prSet presAssocID="{11C4DCC0-EA0C-4C33-BD1E-4817121859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53348-CA36-4F16-B67F-038DD2578F7E}" type="presOf" srcId="{11C4DCC0-EA0C-4C33-BD1E-4817121859B6}" destId="{D0205803-3722-4E9D-B644-B8075482CAED}" srcOrd="0" destOrd="0" presId="urn:microsoft.com/office/officeart/2005/8/layout/vList2"/>
    <dgm:cxn modelId="{0F38528E-3999-45D2-A6AC-0056ECD40856}" srcId="{577E66DC-B6C7-44E2-8264-9C6A074530C2}" destId="{11C4DCC0-EA0C-4C33-BD1E-4817121859B6}" srcOrd="0" destOrd="0" parTransId="{6C9430FF-C344-43D8-B4AD-D8150CC6A7AB}" sibTransId="{40425A4D-E841-46AE-9D6A-7F2CB7828346}"/>
    <dgm:cxn modelId="{077ABA86-DEDD-4422-B07D-74DA5B6A57C1}" type="presOf" srcId="{577E66DC-B6C7-44E2-8264-9C6A074530C2}" destId="{1F03DA50-1CB9-4C29-A076-423B1546997D}" srcOrd="0" destOrd="0" presId="urn:microsoft.com/office/officeart/2005/8/layout/vList2"/>
    <dgm:cxn modelId="{CCA00144-61B5-4F83-9368-E25A0156ACF7}" type="presParOf" srcId="{1F03DA50-1CB9-4C29-A076-423B1546997D}" destId="{D0205803-3722-4E9D-B644-B8075482C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98C8A1-1112-4F68-8E43-A62B223C33E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4237CF-3460-4C8A-B7F5-3E27536EE9FB}">
      <dgm:prSet custT="1"/>
      <dgm:spPr/>
      <dgm:t>
        <a:bodyPr/>
        <a:lstStyle/>
        <a:p>
          <a:pPr algn="ctr" rt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Тест овощей (томатов и огурцов)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770CC917-79E9-419E-92B1-2EDEB69DD9B7}" type="parTrans" cxnId="{1A42F6CC-8FA6-45FC-B8B6-C70BCF0CD06F}">
      <dgm:prSet/>
      <dgm:spPr/>
      <dgm:t>
        <a:bodyPr/>
        <a:lstStyle/>
        <a:p>
          <a:endParaRPr lang="ru-RU"/>
        </a:p>
      </dgm:t>
    </dgm:pt>
    <dgm:pt modelId="{413845BD-EECD-4B36-BC1A-FF68E7F80F4B}" type="sibTrans" cxnId="{1A42F6CC-8FA6-45FC-B8B6-C70BCF0CD06F}">
      <dgm:prSet/>
      <dgm:spPr/>
      <dgm:t>
        <a:bodyPr/>
        <a:lstStyle/>
        <a:p>
          <a:endParaRPr lang="ru-RU"/>
        </a:p>
      </dgm:t>
    </dgm:pt>
    <dgm:pt modelId="{16AF9C6C-6982-447F-9763-9829B7AA5F5B}">
      <dgm:prSet custT="1"/>
      <dgm:spPr/>
      <dgm:t>
        <a:bodyPr/>
        <a:lstStyle/>
        <a:p>
          <a:pPr rtl="0"/>
          <a:r>
            <a:rPr lang="ru-RU" sz="1400" dirty="0" err="1" smtClean="0"/>
            <a:t>Проведенные</a:t>
          </a:r>
          <a:r>
            <a:rPr lang="ru-RU" sz="1400" dirty="0" smtClean="0"/>
            <a:t> весной 2014 года </a:t>
          </a:r>
          <a:r>
            <a:rPr lang="ru-RU" sz="1400" dirty="0" err="1" smtClean="0"/>
            <a:t>РИПИ</a:t>
          </a:r>
          <a:r>
            <a:rPr lang="ru-RU" sz="1400" dirty="0" smtClean="0"/>
            <a:t> исследования импортных  овощей  по расширенному списку пестицидов (69 наименований) выявила наличие остаточных количеств восьми пестицидов: </a:t>
          </a:r>
          <a:r>
            <a:rPr lang="ru-RU" sz="1400" b="1" dirty="0" smtClean="0"/>
            <a:t>одного </a:t>
          </a:r>
          <a:r>
            <a:rPr lang="ru-RU" sz="1400" b="1" dirty="0" err="1" smtClean="0"/>
            <a:t>запрещенного</a:t>
          </a:r>
          <a:r>
            <a:rPr lang="ru-RU" sz="1400" b="1" dirty="0" smtClean="0"/>
            <a:t> и семи нерегламентированных к применению для данных культур.</a:t>
          </a:r>
          <a:r>
            <a:rPr lang="ru-RU" sz="1400" dirty="0" smtClean="0"/>
            <a:t> Всего по этому показателю  из 5 протестированных торговых марок томатов и огурцов, выращенных на грунте в тепличных условиях, лишь образцы одной торговой марки были признаны безопасными, образцы 3-х торговых марок были признаны опасными, и одной – очень опасным).</a:t>
          </a:r>
          <a:endParaRPr lang="ru-RU" sz="1400" dirty="0"/>
        </a:p>
      </dgm:t>
    </dgm:pt>
    <dgm:pt modelId="{F9B3315F-F328-41D3-9284-7E68A61298B6}" type="parTrans" cxnId="{BB6FD285-5E8F-42A8-A232-3A3C4EC9D955}">
      <dgm:prSet/>
      <dgm:spPr/>
      <dgm:t>
        <a:bodyPr/>
        <a:lstStyle/>
        <a:p>
          <a:endParaRPr lang="ru-RU"/>
        </a:p>
      </dgm:t>
    </dgm:pt>
    <dgm:pt modelId="{8849C8FE-5C88-4599-8C74-13CD3DF51C46}" type="sibTrans" cxnId="{BB6FD285-5E8F-42A8-A232-3A3C4EC9D955}">
      <dgm:prSet/>
      <dgm:spPr/>
      <dgm:t>
        <a:bodyPr/>
        <a:lstStyle/>
        <a:p>
          <a:endParaRPr lang="ru-RU"/>
        </a:p>
      </dgm:t>
    </dgm:pt>
    <dgm:pt modelId="{1EB38CEE-ED2F-4DDF-8E4E-F6BBC06D1B6F}">
      <dgm:prSet/>
      <dgm:spPr/>
      <dgm:t>
        <a:bodyPr/>
        <a:lstStyle/>
        <a:p>
          <a:pPr rtl="0"/>
          <a:r>
            <a:rPr lang="ru-RU" dirty="0" smtClean="0"/>
            <a:t>Не намного лучше обстоят дела и с отечественными овощами – из образцов  5-ти торговых марок протестированных </a:t>
          </a:r>
          <a:r>
            <a:rPr lang="ru-RU" dirty="0" err="1" smtClean="0"/>
            <a:t>РИПИ</a:t>
          </a:r>
          <a:r>
            <a:rPr lang="ru-RU" dirty="0" smtClean="0"/>
            <a:t> томатов и огурцов в 2-х из 5 обнаружены </a:t>
          </a:r>
          <a:r>
            <a:rPr lang="ru-RU" dirty="0" err="1" smtClean="0"/>
            <a:t>неразрешенные</a:t>
          </a:r>
          <a:r>
            <a:rPr lang="ru-RU" dirty="0" smtClean="0"/>
            <a:t> пестициды, в образце одной торговой марке </a:t>
          </a:r>
          <a:r>
            <a:rPr lang="ru-RU" b="1" dirty="0" smtClean="0"/>
            <a:t> концентрация </a:t>
          </a:r>
          <a:r>
            <a:rPr lang="ru-RU" b="1" dirty="0" err="1" smtClean="0"/>
            <a:t>разрешенного</a:t>
          </a:r>
          <a:r>
            <a:rPr lang="ru-RU" b="1" dirty="0" smtClean="0"/>
            <a:t> пестицида была превышена более чем в 9 раз</a:t>
          </a:r>
          <a:r>
            <a:rPr lang="ru-RU" dirty="0" smtClean="0"/>
            <a:t>, образцы </a:t>
          </a:r>
          <a:r>
            <a:rPr lang="ru-RU" dirty="0" err="1" smtClean="0"/>
            <a:t>еще</a:t>
          </a:r>
          <a:r>
            <a:rPr lang="ru-RU" dirty="0" smtClean="0"/>
            <a:t> одной торговой марки являются </a:t>
          </a:r>
          <a:r>
            <a:rPr lang="ru-RU" b="1" dirty="0" smtClean="0"/>
            <a:t>опасными по содержанию нитратов</a:t>
          </a:r>
          <a:r>
            <a:rPr lang="ru-RU" dirty="0" smtClean="0"/>
            <a:t>. Таким образом, из 5 поставщиков отечественных овощей лишь образцы 2-х были признаны безопасными для здоровья потребителей. </a:t>
          </a:r>
          <a:endParaRPr lang="ru-RU" dirty="0"/>
        </a:p>
      </dgm:t>
    </dgm:pt>
    <dgm:pt modelId="{7652FD50-C777-45CB-833C-A8751F15CBE1}" type="parTrans" cxnId="{F608FC6D-41B1-43AC-A5F6-BD2D0DE7C7CC}">
      <dgm:prSet/>
      <dgm:spPr/>
      <dgm:t>
        <a:bodyPr/>
        <a:lstStyle/>
        <a:p>
          <a:endParaRPr lang="ru-RU"/>
        </a:p>
      </dgm:t>
    </dgm:pt>
    <dgm:pt modelId="{DCD0C070-30F9-4D4C-8CAC-989530FC0B02}" type="sibTrans" cxnId="{F608FC6D-41B1-43AC-A5F6-BD2D0DE7C7CC}">
      <dgm:prSet/>
      <dgm:spPr/>
      <dgm:t>
        <a:bodyPr/>
        <a:lstStyle/>
        <a:p>
          <a:endParaRPr lang="ru-RU"/>
        </a:p>
      </dgm:t>
    </dgm:pt>
    <dgm:pt modelId="{A3CD3E8F-9D70-4B50-8B00-89A9B644D70D}" type="pres">
      <dgm:prSet presAssocID="{B798C8A1-1112-4F68-8E43-A62B223C33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CECC6-1B57-4EEF-A95D-447661C0794E}" type="pres">
      <dgm:prSet presAssocID="{0E4237CF-3460-4C8A-B7F5-3E27536EE9FB}" presName="parentText" presStyleLbl="node1" presStyleIdx="0" presStyleCnt="3" custScaleY="16199" custLinFactY="-18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39CB0-2724-4541-A327-400EFA01C46D}" type="pres">
      <dgm:prSet presAssocID="{413845BD-EECD-4B36-BC1A-FF68E7F80F4B}" presName="spacer" presStyleCnt="0"/>
      <dgm:spPr/>
    </dgm:pt>
    <dgm:pt modelId="{949A3B86-967E-485B-8772-5847162401AF}" type="pres">
      <dgm:prSet presAssocID="{16AF9C6C-6982-447F-9763-9829B7AA5F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047AF-0885-43B5-9433-795A84CFEA53}" type="pres">
      <dgm:prSet presAssocID="{8849C8FE-5C88-4599-8C74-13CD3DF51C46}" presName="spacer" presStyleCnt="0"/>
      <dgm:spPr/>
    </dgm:pt>
    <dgm:pt modelId="{2DE06325-B467-4E15-A034-FB56C698D082}" type="pres">
      <dgm:prSet presAssocID="{1EB38CEE-ED2F-4DDF-8E4E-F6BBC06D1B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8FC6D-41B1-43AC-A5F6-BD2D0DE7C7CC}" srcId="{B798C8A1-1112-4F68-8E43-A62B223C33E2}" destId="{1EB38CEE-ED2F-4DDF-8E4E-F6BBC06D1B6F}" srcOrd="2" destOrd="0" parTransId="{7652FD50-C777-45CB-833C-A8751F15CBE1}" sibTransId="{DCD0C070-30F9-4D4C-8CAC-989530FC0B02}"/>
    <dgm:cxn modelId="{48CDB27A-38BB-45F0-A42F-34F38CBCBC7D}" type="presOf" srcId="{0E4237CF-3460-4C8A-B7F5-3E27536EE9FB}" destId="{433CECC6-1B57-4EEF-A95D-447661C0794E}" srcOrd="0" destOrd="0" presId="urn:microsoft.com/office/officeart/2005/8/layout/vList2"/>
    <dgm:cxn modelId="{D841504D-7DA8-48F2-9EAC-901104FCCD2F}" type="presOf" srcId="{1EB38CEE-ED2F-4DDF-8E4E-F6BBC06D1B6F}" destId="{2DE06325-B467-4E15-A034-FB56C698D082}" srcOrd="0" destOrd="0" presId="urn:microsoft.com/office/officeart/2005/8/layout/vList2"/>
    <dgm:cxn modelId="{1A42F6CC-8FA6-45FC-B8B6-C70BCF0CD06F}" srcId="{B798C8A1-1112-4F68-8E43-A62B223C33E2}" destId="{0E4237CF-3460-4C8A-B7F5-3E27536EE9FB}" srcOrd="0" destOrd="0" parTransId="{770CC917-79E9-419E-92B1-2EDEB69DD9B7}" sibTransId="{413845BD-EECD-4B36-BC1A-FF68E7F80F4B}"/>
    <dgm:cxn modelId="{BB6FD285-5E8F-42A8-A232-3A3C4EC9D955}" srcId="{B798C8A1-1112-4F68-8E43-A62B223C33E2}" destId="{16AF9C6C-6982-447F-9763-9829B7AA5F5B}" srcOrd="1" destOrd="0" parTransId="{F9B3315F-F328-41D3-9284-7E68A61298B6}" sibTransId="{8849C8FE-5C88-4599-8C74-13CD3DF51C46}"/>
    <dgm:cxn modelId="{E778F5B2-A7C2-419E-9D8B-760D8A60621A}" type="presOf" srcId="{16AF9C6C-6982-447F-9763-9829B7AA5F5B}" destId="{949A3B86-967E-485B-8772-5847162401AF}" srcOrd="0" destOrd="0" presId="urn:microsoft.com/office/officeart/2005/8/layout/vList2"/>
    <dgm:cxn modelId="{C93214F0-49C6-43C2-AD40-DCFDCBE07357}" type="presOf" srcId="{B798C8A1-1112-4F68-8E43-A62B223C33E2}" destId="{A3CD3E8F-9D70-4B50-8B00-89A9B644D70D}" srcOrd="0" destOrd="0" presId="urn:microsoft.com/office/officeart/2005/8/layout/vList2"/>
    <dgm:cxn modelId="{192704BA-E76B-424A-81B1-A2524894DA4B}" type="presParOf" srcId="{A3CD3E8F-9D70-4B50-8B00-89A9B644D70D}" destId="{433CECC6-1B57-4EEF-A95D-447661C0794E}" srcOrd="0" destOrd="0" presId="urn:microsoft.com/office/officeart/2005/8/layout/vList2"/>
    <dgm:cxn modelId="{8A93BE44-38D8-4BFF-956E-51769030B1BE}" type="presParOf" srcId="{A3CD3E8F-9D70-4B50-8B00-89A9B644D70D}" destId="{47139CB0-2724-4541-A327-400EFA01C46D}" srcOrd="1" destOrd="0" presId="urn:microsoft.com/office/officeart/2005/8/layout/vList2"/>
    <dgm:cxn modelId="{CC5C9739-70B2-4D9C-B0FA-3367C890A3D9}" type="presParOf" srcId="{A3CD3E8F-9D70-4B50-8B00-89A9B644D70D}" destId="{949A3B86-967E-485B-8772-5847162401AF}" srcOrd="2" destOrd="0" presId="urn:microsoft.com/office/officeart/2005/8/layout/vList2"/>
    <dgm:cxn modelId="{F2DCB2D5-5556-4E95-9F0C-81B7171CA040}" type="presParOf" srcId="{A3CD3E8F-9D70-4B50-8B00-89A9B644D70D}" destId="{AA0047AF-0885-43B5-9433-795A84CFEA53}" srcOrd="3" destOrd="0" presId="urn:microsoft.com/office/officeart/2005/8/layout/vList2"/>
    <dgm:cxn modelId="{1335C602-F6B7-4894-A47D-8A8D79B52940}" type="presParOf" srcId="{A3CD3E8F-9D70-4B50-8B00-89A9B644D70D}" destId="{2DE06325-B467-4E15-A034-FB56C698D0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566D8A-0F11-4B39-98B1-C5BEB39A127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B8A4A-0334-497A-8D17-2E1958C600EA}">
      <dgm:prSet custT="1"/>
      <dgm:spPr/>
      <dgm:t>
        <a:bodyPr/>
        <a:lstStyle/>
        <a:p>
          <a:pPr algn="ctr" rtl="0"/>
          <a:r>
            <a:rPr lang="ru-RU" sz="2800" b="1" dirty="0" smtClean="0"/>
            <a:t>Примеры тестов</a:t>
          </a:r>
          <a:endParaRPr lang="ru-RU" sz="2800" dirty="0"/>
        </a:p>
      </dgm:t>
    </dgm:pt>
    <dgm:pt modelId="{AAB701F3-DDE9-49A8-9426-78787805F9E3}" type="parTrans" cxnId="{22E4AE5E-EE8F-41E8-B5DB-546895F1E919}">
      <dgm:prSet/>
      <dgm:spPr/>
      <dgm:t>
        <a:bodyPr/>
        <a:lstStyle/>
        <a:p>
          <a:endParaRPr lang="ru-RU"/>
        </a:p>
      </dgm:t>
    </dgm:pt>
    <dgm:pt modelId="{A02847A2-A81E-43A7-8B7D-8DA85C5A3AA6}" type="sibTrans" cxnId="{22E4AE5E-EE8F-41E8-B5DB-546895F1E919}">
      <dgm:prSet/>
      <dgm:spPr/>
      <dgm:t>
        <a:bodyPr/>
        <a:lstStyle/>
        <a:p>
          <a:endParaRPr lang="ru-RU"/>
        </a:p>
      </dgm:t>
    </dgm:pt>
    <dgm:pt modelId="{D8F5792B-6256-4E98-9F4B-7FCFCF4C4304}" type="pres">
      <dgm:prSet presAssocID="{78566D8A-0F11-4B39-98B1-C5BEB39A1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EA914-1981-4CC9-8ECF-2E0F56403184}" type="pres">
      <dgm:prSet presAssocID="{29EB8A4A-0334-497A-8D17-2E1958C600EA}" presName="parentText" presStyleLbl="node1" presStyleIdx="0" presStyleCnt="1" custScaleY="41985" custLinFactNeighborY="-5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54F3B-0041-452A-AB60-68DBEA128CDE}" type="presOf" srcId="{78566D8A-0F11-4B39-98B1-C5BEB39A127E}" destId="{D8F5792B-6256-4E98-9F4B-7FCFCF4C4304}" srcOrd="0" destOrd="0" presId="urn:microsoft.com/office/officeart/2005/8/layout/vList2"/>
    <dgm:cxn modelId="{D8C09855-789F-4C29-A1EF-AE52625A334B}" type="presOf" srcId="{29EB8A4A-0334-497A-8D17-2E1958C600EA}" destId="{15CEA914-1981-4CC9-8ECF-2E0F56403184}" srcOrd="0" destOrd="0" presId="urn:microsoft.com/office/officeart/2005/8/layout/vList2"/>
    <dgm:cxn modelId="{22E4AE5E-EE8F-41E8-B5DB-546895F1E919}" srcId="{78566D8A-0F11-4B39-98B1-C5BEB39A127E}" destId="{29EB8A4A-0334-497A-8D17-2E1958C600EA}" srcOrd="0" destOrd="0" parTransId="{AAB701F3-DDE9-49A8-9426-78787805F9E3}" sibTransId="{A02847A2-A81E-43A7-8B7D-8DA85C5A3AA6}"/>
    <dgm:cxn modelId="{532A8F5D-AA75-4DFB-AA3F-2914C9999E70}" type="presParOf" srcId="{D8F5792B-6256-4E98-9F4B-7FCFCF4C4304}" destId="{15CEA914-1981-4CC9-8ECF-2E0F56403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0DE68E-6B57-4411-8CDF-CA5E54AB008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FAE41C-F3F0-4C12-BFA4-0B6DAF14F4B5}">
      <dgm:prSet custT="1"/>
      <dgm:spPr/>
      <dgm:t>
        <a:bodyPr/>
        <a:lstStyle/>
        <a:p>
          <a:pPr algn="ctr" rtl="0"/>
          <a:r>
            <a:rPr lang="ru-RU" sz="2800" b="1" dirty="0" smtClean="0"/>
            <a:t>Тесты, </a:t>
          </a:r>
          <a:r>
            <a:rPr lang="ru-RU" sz="2800" b="1" dirty="0" err="1" smtClean="0"/>
            <a:t>проведенные</a:t>
          </a:r>
          <a:r>
            <a:rPr lang="ru-RU" sz="2800" b="1" dirty="0" smtClean="0"/>
            <a:t> </a:t>
          </a:r>
          <a:r>
            <a:rPr lang="ru-RU" sz="2800" b="1" dirty="0" err="1" smtClean="0"/>
            <a:t>РИПИ</a:t>
          </a:r>
          <a:r>
            <a:rPr lang="ru-RU" sz="2800" b="1" dirty="0" smtClean="0"/>
            <a:t> в 2014 году</a:t>
          </a:r>
          <a:endParaRPr lang="ru-RU" sz="2800" dirty="0"/>
        </a:p>
      </dgm:t>
    </dgm:pt>
    <dgm:pt modelId="{7FD60132-E147-4912-84BD-B4DA23AAF1BC}" type="parTrans" cxnId="{E13EFFFA-71EA-497E-8144-C1ACCEFC9F36}">
      <dgm:prSet/>
      <dgm:spPr/>
      <dgm:t>
        <a:bodyPr/>
        <a:lstStyle/>
        <a:p>
          <a:endParaRPr lang="ru-RU"/>
        </a:p>
      </dgm:t>
    </dgm:pt>
    <dgm:pt modelId="{53AE7B82-7486-4EC2-BA7B-C3DA7A36968A}" type="sibTrans" cxnId="{E13EFFFA-71EA-497E-8144-C1ACCEFC9F36}">
      <dgm:prSet/>
      <dgm:spPr/>
      <dgm:t>
        <a:bodyPr/>
        <a:lstStyle/>
        <a:p>
          <a:endParaRPr lang="ru-RU"/>
        </a:p>
      </dgm:t>
    </dgm:pt>
    <dgm:pt modelId="{3F98AD0A-A6B5-4C72-AD35-099EDBB96FA7}" type="pres">
      <dgm:prSet presAssocID="{2C0DE68E-6B57-4411-8CDF-CA5E54AB0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0B5FC9-11E4-4E4A-88E3-3DD9CDF3B988}" type="pres">
      <dgm:prSet presAssocID="{47FAE41C-F3F0-4C12-BFA4-0B6DAF14F4B5}" presName="parentText" presStyleLbl="node1" presStyleIdx="0" presStyleCnt="1" custLinFactNeighborY="15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EFFFA-71EA-497E-8144-C1ACCEFC9F36}" srcId="{2C0DE68E-6B57-4411-8CDF-CA5E54AB0088}" destId="{47FAE41C-F3F0-4C12-BFA4-0B6DAF14F4B5}" srcOrd="0" destOrd="0" parTransId="{7FD60132-E147-4912-84BD-B4DA23AAF1BC}" sibTransId="{53AE7B82-7486-4EC2-BA7B-C3DA7A36968A}"/>
    <dgm:cxn modelId="{8C6CA16C-73AD-4C08-8AF1-1211DAC29741}" type="presOf" srcId="{47FAE41C-F3F0-4C12-BFA4-0B6DAF14F4B5}" destId="{350B5FC9-11E4-4E4A-88E3-3DD9CDF3B988}" srcOrd="0" destOrd="0" presId="urn:microsoft.com/office/officeart/2005/8/layout/vList2"/>
    <dgm:cxn modelId="{30552C23-465A-4FF5-B537-C2E4A325BBD3}" type="presOf" srcId="{2C0DE68E-6B57-4411-8CDF-CA5E54AB0088}" destId="{3F98AD0A-A6B5-4C72-AD35-099EDBB96FA7}" srcOrd="0" destOrd="0" presId="urn:microsoft.com/office/officeart/2005/8/layout/vList2"/>
    <dgm:cxn modelId="{97DF18B1-C509-4472-BAE5-A3A7E6E9F4E2}" type="presParOf" srcId="{3F98AD0A-A6B5-4C72-AD35-099EDBB96FA7}" destId="{350B5FC9-11E4-4E4A-88E3-3DD9CDF3B9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02581C-F463-4DE8-A34C-3865A8E0799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AF3435C-B556-49E6-A292-055E490D95E7}">
      <dgm:prSet custT="1"/>
      <dgm:spPr/>
      <dgm:t>
        <a:bodyPr/>
        <a:lstStyle/>
        <a:p>
          <a:pPr algn="ctr" rtl="0"/>
          <a:r>
            <a:rPr lang="ru-RU" sz="2400" b="1" dirty="0" smtClean="0"/>
            <a:t>Выявленные</a:t>
          </a:r>
          <a:r>
            <a:rPr lang="ru-RU" sz="2400" dirty="0" smtClean="0"/>
            <a:t> </a:t>
          </a:r>
          <a:r>
            <a:rPr lang="ru-RU" sz="2400" b="1" dirty="0" smtClean="0"/>
            <a:t>в</a:t>
          </a:r>
          <a:r>
            <a:rPr lang="ru-RU" sz="2400" dirty="0" smtClean="0"/>
            <a:t> </a:t>
          </a:r>
          <a:r>
            <a:rPr lang="ru-RU" sz="2400" b="1" dirty="0" smtClean="0"/>
            <a:t>тестах</a:t>
          </a:r>
          <a:r>
            <a:rPr lang="ru-RU" sz="2400" dirty="0" smtClean="0"/>
            <a:t> </a:t>
          </a:r>
          <a:r>
            <a:rPr lang="ru-RU" sz="2400" b="1" dirty="0" smtClean="0"/>
            <a:t>нарушения (статистика в процентах)</a:t>
          </a:r>
          <a:endParaRPr lang="ru-RU" sz="2400" dirty="0"/>
        </a:p>
      </dgm:t>
    </dgm:pt>
    <dgm:pt modelId="{75BA5AB3-2C79-44F1-9849-8FB047DB0722}" type="parTrans" cxnId="{B4741C78-0CBF-4B20-8D49-A2A6C4167F95}">
      <dgm:prSet/>
      <dgm:spPr/>
      <dgm:t>
        <a:bodyPr/>
        <a:lstStyle/>
        <a:p>
          <a:endParaRPr lang="ru-RU"/>
        </a:p>
      </dgm:t>
    </dgm:pt>
    <dgm:pt modelId="{633B225B-10A6-4270-AF4D-260534ADD2F5}" type="sibTrans" cxnId="{B4741C78-0CBF-4B20-8D49-A2A6C4167F95}">
      <dgm:prSet/>
      <dgm:spPr/>
      <dgm:t>
        <a:bodyPr/>
        <a:lstStyle/>
        <a:p>
          <a:endParaRPr lang="ru-RU"/>
        </a:p>
      </dgm:t>
    </dgm:pt>
    <dgm:pt modelId="{F21BED3D-C917-40B0-AEAE-A3E9CE013119}" type="pres">
      <dgm:prSet presAssocID="{5502581C-F463-4DE8-A34C-3865A8E07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3C433A-DC13-41BD-BEBB-39E43BD313EF}" type="pres">
      <dgm:prSet presAssocID="{BAF3435C-B556-49E6-A292-055E490D95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41C78-0CBF-4B20-8D49-A2A6C4167F95}" srcId="{5502581C-F463-4DE8-A34C-3865A8E0799D}" destId="{BAF3435C-B556-49E6-A292-055E490D95E7}" srcOrd="0" destOrd="0" parTransId="{75BA5AB3-2C79-44F1-9849-8FB047DB0722}" sibTransId="{633B225B-10A6-4270-AF4D-260534ADD2F5}"/>
    <dgm:cxn modelId="{9A3A698A-B751-429D-B62C-AE6D77185290}" type="presOf" srcId="{5502581C-F463-4DE8-A34C-3865A8E0799D}" destId="{F21BED3D-C917-40B0-AEAE-A3E9CE013119}" srcOrd="0" destOrd="0" presId="urn:microsoft.com/office/officeart/2005/8/layout/vList2"/>
    <dgm:cxn modelId="{52D08146-60A7-43E9-9E6D-33CB0451B2AE}" type="presOf" srcId="{BAF3435C-B556-49E6-A292-055E490D95E7}" destId="{6A3C433A-DC13-41BD-BEBB-39E43BD313EF}" srcOrd="0" destOrd="0" presId="urn:microsoft.com/office/officeart/2005/8/layout/vList2"/>
    <dgm:cxn modelId="{7AB007ED-F0A1-44DC-B6D5-4C09CB5B50EB}" type="presParOf" srcId="{F21BED3D-C917-40B0-AEAE-A3E9CE013119}" destId="{6A3C433A-DC13-41BD-BEBB-39E43BD313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D59772-86BC-4F1D-AEAF-66B70EF398C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F26A9E-6C49-4F8A-94AE-1FF34AC8BB14}">
      <dgm:prSet custT="1"/>
      <dgm:spPr/>
      <dgm:t>
        <a:bodyPr/>
        <a:lstStyle/>
        <a:p>
          <a:pPr algn="ctr" rtl="0"/>
          <a:r>
            <a:rPr lang="ru-RU" sz="2000" b="1" dirty="0" smtClean="0"/>
            <a:t>Число тестов, </a:t>
          </a:r>
          <a:r>
            <a:rPr lang="ru-RU" sz="2000" b="1" dirty="0" err="1" smtClean="0"/>
            <a:t>проведенных</a:t>
          </a:r>
          <a:r>
            <a:rPr lang="ru-RU" sz="2000" b="1" dirty="0" smtClean="0"/>
            <a:t>  </a:t>
          </a:r>
          <a:r>
            <a:rPr lang="ru-RU" sz="2000" b="1" dirty="0" err="1" smtClean="0"/>
            <a:t>РИПИ</a:t>
          </a:r>
          <a:r>
            <a:rPr lang="ru-RU" sz="2000" b="1" dirty="0" smtClean="0"/>
            <a:t> за 10 лет (всего 360 тестов)</a:t>
          </a:r>
          <a:endParaRPr lang="ru-RU" sz="2000" dirty="0"/>
        </a:p>
      </dgm:t>
    </dgm:pt>
    <dgm:pt modelId="{0CF7CC03-A438-4A4F-99CD-ABBB7C59825A}" type="parTrans" cxnId="{D90EAC85-9D95-4150-9E30-6967F117A80C}">
      <dgm:prSet/>
      <dgm:spPr/>
      <dgm:t>
        <a:bodyPr/>
        <a:lstStyle/>
        <a:p>
          <a:endParaRPr lang="ru-RU"/>
        </a:p>
      </dgm:t>
    </dgm:pt>
    <dgm:pt modelId="{55C4DF74-2ACF-4316-B963-7C87A16120B0}" type="sibTrans" cxnId="{D90EAC85-9D95-4150-9E30-6967F117A80C}">
      <dgm:prSet/>
      <dgm:spPr/>
      <dgm:t>
        <a:bodyPr/>
        <a:lstStyle/>
        <a:p>
          <a:endParaRPr lang="ru-RU"/>
        </a:p>
      </dgm:t>
    </dgm:pt>
    <dgm:pt modelId="{AC7C3129-1608-4341-B11F-A2E3C5F66887}" type="pres">
      <dgm:prSet presAssocID="{1AD59772-86BC-4F1D-AEAF-66B70EF398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FCD079-5397-4F49-A9E4-DD1E670E29E7}" type="pres">
      <dgm:prSet presAssocID="{51F26A9E-6C49-4F8A-94AE-1FF34AC8B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EAC85-9D95-4150-9E30-6967F117A80C}" srcId="{1AD59772-86BC-4F1D-AEAF-66B70EF398C8}" destId="{51F26A9E-6C49-4F8A-94AE-1FF34AC8BB14}" srcOrd="0" destOrd="0" parTransId="{0CF7CC03-A438-4A4F-99CD-ABBB7C59825A}" sibTransId="{55C4DF74-2ACF-4316-B963-7C87A16120B0}"/>
    <dgm:cxn modelId="{91C287BD-94D6-472D-B44A-4AAF25C4A185}" type="presOf" srcId="{51F26A9E-6C49-4F8A-94AE-1FF34AC8BB14}" destId="{59FCD079-5397-4F49-A9E4-DD1E670E29E7}" srcOrd="0" destOrd="0" presId="urn:microsoft.com/office/officeart/2005/8/layout/vList2"/>
    <dgm:cxn modelId="{DE691D96-FC13-460A-939A-EB2B84A5CCDC}" type="presOf" srcId="{1AD59772-86BC-4F1D-AEAF-66B70EF398C8}" destId="{AC7C3129-1608-4341-B11F-A2E3C5F66887}" srcOrd="0" destOrd="0" presId="urn:microsoft.com/office/officeart/2005/8/layout/vList2"/>
    <dgm:cxn modelId="{B1CD3BBC-1AB5-426E-8F3C-DAEC4838CEC5}" type="presParOf" srcId="{AC7C3129-1608-4341-B11F-A2E3C5F66887}" destId="{59FCD079-5397-4F49-A9E4-DD1E670E29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1FBBA4-D380-4A08-9FB4-05A4BCFF53E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2A1F1A-BC3D-4CEC-9B69-7A532465E233}">
      <dgm:prSet custT="1"/>
      <dgm:spPr/>
      <dgm:t>
        <a:bodyPr/>
        <a:lstStyle/>
        <a:p>
          <a:pPr rtl="0"/>
          <a:r>
            <a:rPr lang="ru-RU" sz="1800" b="1" dirty="0" smtClean="0"/>
            <a:t>Информационная система «</a:t>
          </a:r>
          <a:r>
            <a:rPr lang="ru-RU" sz="1800" b="1" dirty="0" err="1" smtClean="0"/>
            <a:t>СПРОСпотребнадзор</a:t>
          </a:r>
          <a:r>
            <a:rPr lang="ru-RU" sz="1800" b="1" dirty="0" smtClean="0"/>
            <a:t>»</a:t>
          </a:r>
          <a:endParaRPr lang="ru-RU" sz="1800" dirty="0"/>
        </a:p>
      </dgm:t>
    </dgm:pt>
    <dgm:pt modelId="{474C3801-C379-41E2-BC22-1C016A7AC886}" type="parTrans" cxnId="{1E016C4D-C199-4B6A-9DDD-9DEC6A76BE04}">
      <dgm:prSet/>
      <dgm:spPr/>
      <dgm:t>
        <a:bodyPr/>
        <a:lstStyle/>
        <a:p>
          <a:endParaRPr lang="ru-RU"/>
        </a:p>
      </dgm:t>
    </dgm:pt>
    <dgm:pt modelId="{2FFF0EF3-5F74-46D1-9FDC-29308B4954D0}" type="sibTrans" cxnId="{1E016C4D-C199-4B6A-9DDD-9DEC6A76BE04}">
      <dgm:prSet/>
      <dgm:spPr/>
      <dgm:t>
        <a:bodyPr/>
        <a:lstStyle/>
        <a:p>
          <a:endParaRPr lang="ru-RU"/>
        </a:p>
      </dgm:t>
    </dgm:pt>
    <dgm:pt modelId="{8297DDF4-6F49-403E-9BB0-BB279F2DA9D3}">
      <dgm:prSet custT="1"/>
      <dgm:spPr/>
      <dgm:t>
        <a:bodyPr/>
        <a:lstStyle/>
        <a:p>
          <a:pPr algn="just" rtl="0"/>
          <a:r>
            <a:rPr lang="ru-RU" sz="1600" dirty="0" smtClean="0"/>
            <a:t>По результатам рассмотрения заявок и результатам испытаний </a:t>
          </a:r>
          <a:r>
            <a:rPr lang="ru-RU" sz="1600" dirty="0" err="1" smtClean="0"/>
            <a:t>РИПИ</a:t>
          </a:r>
          <a:r>
            <a:rPr lang="ru-RU" sz="1600" dirty="0" smtClean="0"/>
            <a:t> на портале создана </a:t>
          </a:r>
          <a:r>
            <a:rPr lang="ru-RU" sz="1600" b="1" dirty="0" smtClean="0"/>
            <a:t>публичная</a:t>
          </a:r>
          <a:r>
            <a:rPr lang="ru-RU" sz="1600" dirty="0" smtClean="0"/>
            <a:t> </a:t>
          </a:r>
          <a:r>
            <a:rPr lang="ru-RU" sz="1600" b="1" dirty="0" smtClean="0"/>
            <a:t>база данных опасных и фальсифицированных товаров</a:t>
          </a:r>
          <a:r>
            <a:rPr lang="ru-RU" sz="1600" dirty="0" smtClean="0"/>
            <a:t>. По мере накопления данных БД может стать действенным инструментом, стимулирующим производителей строже подходить к качеству и безопасности своей продукции. При этом добросовестным производителям </a:t>
          </a:r>
          <a:r>
            <a:rPr lang="ru-RU" sz="1600" dirty="0" err="1" smtClean="0"/>
            <a:t>дается</a:t>
          </a:r>
          <a:r>
            <a:rPr lang="ru-RU" sz="1600" dirty="0" smtClean="0"/>
            <a:t> возможность исправить ситуацию. В этом случае на портале будет незамедлительно дана соответствующая  информация, а проблемный товар будет  </a:t>
          </a:r>
          <a:r>
            <a:rPr lang="ru-RU" sz="1600" dirty="0" err="1" smtClean="0"/>
            <a:t>удален</a:t>
          </a:r>
          <a:r>
            <a:rPr lang="ru-RU" sz="1600" dirty="0" smtClean="0"/>
            <a:t> из публичной части БД.</a:t>
          </a:r>
          <a:endParaRPr lang="ru-RU" sz="1600" dirty="0"/>
        </a:p>
      </dgm:t>
    </dgm:pt>
    <dgm:pt modelId="{CF2C84AB-7C4B-46B2-BCE5-7A982D4751CE}" type="parTrans" cxnId="{76EB7D4B-67B9-4F56-A3E4-73185CED4CC2}">
      <dgm:prSet/>
      <dgm:spPr/>
      <dgm:t>
        <a:bodyPr/>
        <a:lstStyle/>
        <a:p>
          <a:endParaRPr lang="ru-RU"/>
        </a:p>
      </dgm:t>
    </dgm:pt>
    <dgm:pt modelId="{2059C63D-15E6-42A7-947F-0B1F4260EBAF}" type="sibTrans" cxnId="{76EB7D4B-67B9-4F56-A3E4-73185CED4CC2}">
      <dgm:prSet/>
      <dgm:spPr/>
      <dgm:t>
        <a:bodyPr/>
        <a:lstStyle/>
        <a:p>
          <a:endParaRPr lang="ru-RU"/>
        </a:p>
      </dgm:t>
    </dgm:pt>
    <dgm:pt modelId="{6A9AF86B-46F3-4DCA-9F9B-E8A0E91B4E88}" type="pres">
      <dgm:prSet presAssocID="{6D1FBBA4-D380-4A08-9FB4-05A4BCFF5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6D375F-7148-4980-8D16-879909F51698}" type="pres">
      <dgm:prSet presAssocID="{922A1F1A-BC3D-4CEC-9B69-7A532465E233}" presName="linNode" presStyleCnt="0"/>
      <dgm:spPr/>
    </dgm:pt>
    <dgm:pt modelId="{59FA9AB5-E0BF-4534-B06E-1F81608C0A5C}" type="pres">
      <dgm:prSet presAssocID="{922A1F1A-BC3D-4CEC-9B69-7A532465E233}" presName="parentText" presStyleLbl="node1" presStyleIdx="0" presStyleCnt="2" custScaleX="277778" custScaleY="17705" custLinFactNeighborX="-610" custLinFactNeighborY="-7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26257-4C98-45CB-9068-1EA98B2FFF65}" type="pres">
      <dgm:prSet presAssocID="{2FFF0EF3-5F74-46D1-9FDC-29308B4954D0}" presName="sp" presStyleCnt="0"/>
      <dgm:spPr/>
    </dgm:pt>
    <dgm:pt modelId="{54F0AFC9-ADCB-4C3F-9C7C-2958EC2318E4}" type="pres">
      <dgm:prSet presAssocID="{8297DDF4-6F49-403E-9BB0-BB279F2DA9D3}" presName="linNode" presStyleCnt="0"/>
      <dgm:spPr/>
    </dgm:pt>
    <dgm:pt modelId="{55DEF361-659C-4FAD-9135-8B3DD5E9BAF9}" type="pres">
      <dgm:prSet presAssocID="{8297DDF4-6F49-403E-9BB0-BB279F2DA9D3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B7D4B-67B9-4F56-A3E4-73185CED4CC2}" srcId="{6D1FBBA4-D380-4A08-9FB4-05A4BCFF53ED}" destId="{8297DDF4-6F49-403E-9BB0-BB279F2DA9D3}" srcOrd="1" destOrd="0" parTransId="{CF2C84AB-7C4B-46B2-BCE5-7A982D4751CE}" sibTransId="{2059C63D-15E6-42A7-947F-0B1F4260EBAF}"/>
    <dgm:cxn modelId="{1E016C4D-C199-4B6A-9DDD-9DEC6A76BE04}" srcId="{6D1FBBA4-D380-4A08-9FB4-05A4BCFF53ED}" destId="{922A1F1A-BC3D-4CEC-9B69-7A532465E233}" srcOrd="0" destOrd="0" parTransId="{474C3801-C379-41E2-BC22-1C016A7AC886}" sibTransId="{2FFF0EF3-5F74-46D1-9FDC-29308B4954D0}"/>
    <dgm:cxn modelId="{ED8D1DE4-FFD3-4266-B4F4-6486DF8133C8}" type="presOf" srcId="{922A1F1A-BC3D-4CEC-9B69-7A532465E233}" destId="{59FA9AB5-E0BF-4534-B06E-1F81608C0A5C}" srcOrd="0" destOrd="0" presId="urn:microsoft.com/office/officeart/2005/8/layout/vList5"/>
    <dgm:cxn modelId="{65275C1E-FAF9-4D14-8D56-0EEF79307767}" type="presOf" srcId="{8297DDF4-6F49-403E-9BB0-BB279F2DA9D3}" destId="{55DEF361-659C-4FAD-9135-8B3DD5E9BAF9}" srcOrd="0" destOrd="0" presId="urn:microsoft.com/office/officeart/2005/8/layout/vList5"/>
    <dgm:cxn modelId="{1182EE70-0373-4E7C-86D3-8B1B47EF1845}" type="presOf" srcId="{6D1FBBA4-D380-4A08-9FB4-05A4BCFF53ED}" destId="{6A9AF86B-46F3-4DCA-9F9B-E8A0E91B4E88}" srcOrd="0" destOrd="0" presId="urn:microsoft.com/office/officeart/2005/8/layout/vList5"/>
    <dgm:cxn modelId="{B4F7ED08-9AF0-4136-AB06-9503EB9C2071}" type="presParOf" srcId="{6A9AF86B-46F3-4DCA-9F9B-E8A0E91B4E88}" destId="{E96D375F-7148-4980-8D16-879909F51698}" srcOrd="0" destOrd="0" presId="urn:microsoft.com/office/officeart/2005/8/layout/vList5"/>
    <dgm:cxn modelId="{F5BBA035-3943-44F7-9B78-15093043165C}" type="presParOf" srcId="{E96D375F-7148-4980-8D16-879909F51698}" destId="{59FA9AB5-E0BF-4534-B06E-1F81608C0A5C}" srcOrd="0" destOrd="0" presId="urn:microsoft.com/office/officeart/2005/8/layout/vList5"/>
    <dgm:cxn modelId="{7EC015C0-ECEC-4A7F-8725-5C047CF11E2D}" type="presParOf" srcId="{6A9AF86B-46F3-4DCA-9F9B-E8A0E91B4E88}" destId="{F7A26257-4C98-45CB-9068-1EA98B2FFF65}" srcOrd="1" destOrd="0" presId="urn:microsoft.com/office/officeart/2005/8/layout/vList5"/>
    <dgm:cxn modelId="{273360C2-47EA-4988-A3A1-39D62A6D1C0F}" type="presParOf" srcId="{6A9AF86B-46F3-4DCA-9F9B-E8A0E91B4E88}" destId="{54F0AFC9-ADCB-4C3F-9C7C-2958EC2318E4}" srcOrd="2" destOrd="0" presId="urn:microsoft.com/office/officeart/2005/8/layout/vList5"/>
    <dgm:cxn modelId="{DCC3E560-6497-48EE-A93C-7A8A418D6373}" type="presParOf" srcId="{54F0AFC9-ADCB-4C3F-9C7C-2958EC2318E4}" destId="{55DEF361-659C-4FAD-9135-8B3DD5E9BAF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3BA18B-A806-4FAE-AA17-DBEB58D8E3DC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8E1C-2C7D-4220-9FD1-54486187334A}">
      <dgm:prSet custT="1"/>
      <dgm:spPr/>
      <dgm:t>
        <a:bodyPr/>
        <a:lstStyle/>
        <a:p>
          <a:pPr rtl="0"/>
          <a:r>
            <a:rPr lang="ru-RU" sz="2800" b="1" dirty="0" smtClean="0"/>
            <a:t>Образовательные инструменты</a:t>
          </a:r>
          <a:endParaRPr lang="ru-RU" sz="2800" dirty="0"/>
        </a:p>
      </dgm:t>
    </dgm:pt>
    <dgm:pt modelId="{0CEEE9AB-0478-4455-8184-8E444DE86FF1}" type="parTrans" cxnId="{901BDAD6-2E8B-4ACC-BA64-8D52BCCD303D}">
      <dgm:prSet/>
      <dgm:spPr/>
      <dgm:t>
        <a:bodyPr/>
        <a:lstStyle/>
        <a:p>
          <a:endParaRPr lang="ru-RU"/>
        </a:p>
      </dgm:t>
    </dgm:pt>
    <dgm:pt modelId="{CD34DC9A-68DF-4BF2-B1AB-7D4285036FBC}" type="sibTrans" cxnId="{901BDAD6-2E8B-4ACC-BA64-8D52BCCD303D}">
      <dgm:prSet/>
      <dgm:spPr/>
      <dgm:t>
        <a:bodyPr/>
        <a:lstStyle/>
        <a:p>
          <a:endParaRPr lang="ru-RU"/>
        </a:p>
      </dgm:t>
    </dgm:pt>
    <dgm:pt modelId="{1FE6E516-B47A-4870-A019-E4EF79EED4A1}">
      <dgm:prSet/>
      <dgm:spPr/>
      <dgm:t>
        <a:bodyPr/>
        <a:lstStyle/>
        <a:p>
          <a:pPr rtl="0"/>
          <a:r>
            <a:rPr lang="ru-RU" dirty="0" smtClean="0"/>
            <a:t>Портал «СПРОС» – своеобразный справочник или даже энциклопедия, помогающая гражданам решать проблемы в области защиты прав потребителей и позволяющая гражданам эффективно отстаивать свои права в проблемных ситуациях. С этой точки зрения портал является также одним из инструментов гражданского образования, предоставляющим гражданам образцы правильного гражданского поведения.</a:t>
          </a:r>
          <a:endParaRPr lang="ru-RU" dirty="0"/>
        </a:p>
      </dgm:t>
    </dgm:pt>
    <dgm:pt modelId="{546CCDF3-C8F6-47A9-98D7-69A65417279C}" type="parTrans" cxnId="{C52862BC-4C9D-4C1E-93AB-0647C6DA76E4}">
      <dgm:prSet/>
      <dgm:spPr/>
      <dgm:t>
        <a:bodyPr/>
        <a:lstStyle/>
        <a:p>
          <a:endParaRPr lang="ru-RU"/>
        </a:p>
      </dgm:t>
    </dgm:pt>
    <dgm:pt modelId="{256A95AE-28DF-4E19-B2FC-BBD87E433A98}" type="sibTrans" cxnId="{C52862BC-4C9D-4C1E-93AB-0647C6DA76E4}">
      <dgm:prSet/>
      <dgm:spPr/>
      <dgm:t>
        <a:bodyPr/>
        <a:lstStyle/>
        <a:p>
          <a:endParaRPr lang="ru-RU"/>
        </a:p>
      </dgm:t>
    </dgm:pt>
    <dgm:pt modelId="{76A10327-5AA7-4C65-BCB6-E462A1395270}">
      <dgm:prSet/>
      <dgm:spPr/>
      <dgm:t>
        <a:bodyPr/>
        <a:lstStyle/>
        <a:p>
          <a:pPr rtl="0"/>
          <a:r>
            <a:rPr lang="ru-RU" dirty="0" smtClean="0"/>
            <a:t>Деятельность портала происходит в режиме «онлайн», с размещением на портале всех актуальных результатов работы с заявлениями граждан и текущих исследований </a:t>
          </a:r>
          <a:r>
            <a:rPr lang="ru-RU" dirty="0" err="1" smtClean="0"/>
            <a:t>РИПИ</a:t>
          </a:r>
          <a:r>
            <a:rPr lang="ru-RU" dirty="0" smtClean="0"/>
            <a:t>, а также рекомендаций гражданам, основанных на конкретных случаях приобретения опасных и некачественных товаров, а также на результатах собственных испытаний опасных товаров. </a:t>
          </a:r>
          <a:endParaRPr lang="ru-RU" dirty="0"/>
        </a:p>
      </dgm:t>
    </dgm:pt>
    <dgm:pt modelId="{08796527-235D-4C56-A577-5F63719BE3EA}" type="parTrans" cxnId="{36FB3EFE-7CB9-4DFB-98A3-95F4EDEBB120}">
      <dgm:prSet/>
      <dgm:spPr/>
      <dgm:t>
        <a:bodyPr/>
        <a:lstStyle/>
        <a:p>
          <a:endParaRPr lang="ru-RU"/>
        </a:p>
      </dgm:t>
    </dgm:pt>
    <dgm:pt modelId="{7005674F-CBD9-4044-88A1-BFBD58EC1118}" type="sibTrans" cxnId="{36FB3EFE-7CB9-4DFB-98A3-95F4EDEBB120}">
      <dgm:prSet/>
      <dgm:spPr/>
      <dgm:t>
        <a:bodyPr/>
        <a:lstStyle/>
        <a:p>
          <a:endParaRPr lang="ru-RU"/>
        </a:p>
      </dgm:t>
    </dgm:pt>
    <dgm:pt modelId="{BB06A26E-2F17-4337-AF1C-21710E5B7510}">
      <dgm:prSet/>
      <dgm:spPr/>
      <dgm:t>
        <a:bodyPr/>
        <a:lstStyle/>
        <a:p>
          <a:pPr rtl="0"/>
          <a:r>
            <a:rPr lang="ru-RU" dirty="0" smtClean="0"/>
            <a:t>Рубрики:</a:t>
          </a:r>
          <a:endParaRPr lang="ru-RU" dirty="0"/>
        </a:p>
      </dgm:t>
    </dgm:pt>
    <dgm:pt modelId="{628BAFAF-AFB4-41F9-AC17-5FDA57F9BE16}" type="parTrans" cxnId="{D87992B4-84C5-4404-973B-C67105F4C37D}">
      <dgm:prSet/>
      <dgm:spPr/>
      <dgm:t>
        <a:bodyPr/>
        <a:lstStyle/>
        <a:p>
          <a:endParaRPr lang="ru-RU"/>
        </a:p>
      </dgm:t>
    </dgm:pt>
    <dgm:pt modelId="{081A7EEA-B40E-4920-8C0B-D922C6639A57}" type="sibTrans" cxnId="{D87992B4-84C5-4404-973B-C67105F4C37D}">
      <dgm:prSet/>
      <dgm:spPr/>
      <dgm:t>
        <a:bodyPr/>
        <a:lstStyle/>
        <a:p>
          <a:endParaRPr lang="ru-RU"/>
        </a:p>
      </dgm:t>
    </dgm:pt>
    <dgm:pt modelId="{4CBFA7DB-9381-408F-AB1B-D9B9867E01ED}">
      <dgm:prSet/>
      <dgm:spPr/>
      <dgm:t>
        <a:bodyPr/>
        <a:lstStyle/>
        <a:p>
          <a:pPr rtl="0"/>
          <a:r>
            <a:rPr lang="ru-RU" dirty="0" smtClean="0"/>
            <a:t>Разбор проблемных случаев</a:t>
          </a:r>
          <a:endParaRPr lang="ru-RU" dirty="0"/>
        </a:p>
      </dgm:t>
    </dgm:pt>
    <dgm:pt modelId="{F2B3343D-E28F-422A-B0FD-561FE6F85725}" type="parTrans" cxnId="{F5347DA3-8AE8-405E-8CBB-D21C3C5DFA7A}">
      <dgm:prSet/>
      <dgm:spPr/>
      <dgm:t>
        <a:bodyPr/>
        <a:lstStyle/>
        <a:p>
          <a:endParaRPr lang="ru-RU"/>
        </a:p>
      </dgm:t>
    </dgm:pt>
    <dgm:pt modelId="{A82151FD-7112-42A9-A6F1-22A254AAC5A3}" type="sibTrans" cxnId="{F5347DA3-8AE8-405E-8CBB-D21C3C5DFA7A}">
      <dgm:prSet/>
      <dgm:spPr/>
      <dgm:t>
        <a:bodyPr/>
        <a:lstStyle/>
        <a:p>
          <a:endParaRPr lang="ru-RU"/>
        </a:p>
      </dgm:t>
    </dgm:pt>
    <dgm:pt modelId="{B57263B6-5A6E-436D-9259-8BEB556772BB}">
      <dgm:prSet/>
      <dgm:spPr/>
      <dgm:t>
        <a:bodyPr/>
        <a:lstStyle/>
        <a:p>
          <a:pPr rtl="0"/>
          <a:r>
            <a:rPr lang="ru-RU" dirty="0" smtClean="0"/>
            <a:t>Юридическая консультация</a:t>
          </a:r>
          <a:endParaRPr lang="ru-RU" dirty="0"/>
        </a:p>
      </dgm:t>
    </dgm:pt>
    <dgm:pt modelId="{A9916D6C-3B79-429F-A129-C8B545B64687}" type="parTrans" cxnId="{A44451B9-509D-43C5-A187-2AEFFFCADC17}">
      <dgm:prSet/>
      <dgm:spPr/>
      <dgm:t>
        <a:bodyPr/>
        <a:lstStyle/>
        <a:p>
          <a:endParaRPr lang="ru-RU"/>
        </a:p>
      </dgm:t>
    </dgm:pt>
    <dgm:pt modelId="{D6910DD8-5EAC-47A9-BD69-312D1BCD780B}" type="sibTrans" cxnId="{A44451B9-509D-43C5-A187-2AEFFFCADC17}">
      <dgm:prSet/>
      <dgm:spPr/>
      <dgm:t>
        <a:bodyPr/>
        <a:lstStyle/>
        <a:p>
          <a:endParaRPr lang="ru-RU"/>
        </a:p>
      </dgm:t>
    </dgm:pt>
    <dgm:pt modelId="{B54BAAD1-B9EE-4EB1-A5FB-647BA272EC9A}">
      <dgm:prSet/>
      <dgm:spPr/>
      <dgm:t>
        <a:bodyPr/>
        <a:lstStyle/>
        <a:p>
          <a:pPr rtl="0"/>
          <a:r>
            <a:rPr lang="ru-RU" dirty="0" smtClean="0"/>
            <a:t>Адвокат потребителя</a:t>
          </a:r>
          <a:endParaRPr lang="ru-RU" dirty="0"/>
        </a:p>
      </dgm:t>
    </dgm:pt>
    <dgm:pt modelId="{B7CB0B1F-38E5-4FAE-839C-CE578DEF6A07}" type="parTrans" cxnId="{3FE582C2-18B7-46D9-8F06-AFAA5323331A}">
      <dgm:prSet/>
      <dgm:spPr/>
      <dgm:t>
        <a:bodyPr/>
        <a:lstStyle/>
        <a:p>
          <a:endParaRPr lang="ru-RU"/>
        </a:p>
      </dgm:t>
    </dgm:pt>
    <dgm:pt modelId="{17112869-7FC9-44B1-B9B8-93E43141BAE9}" type="sibTrans" cxnId="{3FE582C2-18B7-46D9-8F06-AFAA5323331A}">
      <dgm:prSet/>
      <dgm:spPr/>
      <dgm:t>
        <a:bodyPr/>
        <a:lstStyle/>
        <a:p>
          <a:endParaRPr lang="ru-RU"/>
        </a:p>
      </dgm:t>
    </dgm:pt>
    <dgm:pt modelId="{3A176C0A-3807-47BE-BB46-8BA24EB01C3B}">
      <dgm:prSet/>
      <dgm:spPr/>
      <dgm:t>
        <a:bodyPr/>
        <a:lstStyle/>
        <a:p>
          <a:pPr rtl="0"/>
          <a:r>
            <a:rPr lang="ru-RU" dirty="0" smtClean="0"/>
            <a:t>Учебник «Основы потребительских знаний»</a:t>
          </a:r>
          <a:endParaRPr lang="ru-RU" dirty="0"/>
        </a:p>
      </dgm:t>
    </dgm:pt>
    <dgm:pt modelId="{B87EC277-EB57-4B1D-ACC0-C943E2855BC8}" type="parTrans" cxnId="{6796DCFA-1BA3-4A3C-A5B0-DB17C0E49836}">
      <dgm:prSet/>
      <dgm:spPr/>
      <dgm:t>
        <a:bodyPr/>
        <a:lstStyle/>
        <a:p>
          <a:endParaRPr lang="ru-RU"/>
        </a:p>
      </dgm:t>
    </dgm:pt>
    <dgm:pt modelId="{B08FDA3A-B805-465C-B4C5-5BC072311844}" type="sibTrans" cxnId="{6796DCFA-1BA3-4A3C-A5B0-DB17C0E49836}">
      <dgm:prSet/>
      <dgm:spPr/>
      <dgm:t>
        <a:bodyPr/>
        <a:lstStyle/>
        <a:p>
          <a:endParaRPr lang="ru-RU"/>
        </a:p>
      </dgm:t>
    </dgm:pt>
    <dgm:pt modelId="{ABD62235-D9DF-46FE-AEB0-47B7FC8871CE}" type="pres">
      <dgm:prSet presAssocID="{1C3BA18B-A806-4FAE-AA17-DBEB58D8E3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62C3B-E763-4B7B-8A1B-691870EB1DF3}" type="pres">
      <dgm:prSet presAssocID="{B3028E1C-2C7D-4220-9FD1-54486187334A}" presName="composite" presStyleCnt="0"/>
      <dgm:spPr/>
    </dgm:pt>
    <dgm:pt modelId="{DB66AE01-9769-4DD4-AF0B-D1BFDEB8A5EE}" type="pres">
      <dgm:prSet presAssocID="{B3028E1C-2C7D-4220-9FD1-54486187334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F8FB8-99DC-449C-8936-CA323194CE6B}" type="pres">
      <dgm:prSet presAssocID="{B3028E1C-2C7D-4220-9FD1-54486187334A}" presName="desTx" presStyleLbl="alignAccFollowNode1" presStyleIdx="0" presStyleCnt="1" custLinFactNeighborX="-2305" custLinFactNeighborY="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582C2-18B7-46D9-8F06-AFAA5323331A}" srcId="{BB06A26E-2F17-4337-AF1C-21710E5B7510}" destId="{B54BAAD1-B9EE-4EB1-A5FB-647BA272EC9A}" srcOrd="2" destOrd="0" parTransId="{B7CB0B1F-38E5-4FAE-839C-CE578DEF6A07}" sibTransId="{17112869-7FC9-44B1-B9B8-93E43141BAE9}"/>
    <dgm:cxn modelId="{5CB5F9D8-3365-4606-B655-A48E784AD825}" type="presOf" srcId="{3A176C0A-3807-47BE-BB46-8BA24EB01C3B}" destId="{B2BF8FB8-99DC-449C-8936-CA323194CE6B}" srcOrd="0" destOrd="6" presId="urn:microsoft.com/office/officeart/2005/8/layout/hList1"/>
    <dgm:cxn modelId="{F5347DA3-8AE8-405E-8CBB-D21C3C5DFA7A}" srcId="{BB06A26E-2F17-4337-AF1C-21710E5B7510}" destId="{4CBFA7DB-9381-408F-AB1B-D9B9867E01ED}" srcOrd="0" destOrd="0" parTransId="{F2B3343D-E28F-422A-B0FD-561FE6F85725}" sibTransId="{A82151FD-7112-42A9-A6F1-22A254AAC5A3}"/>
    <dgm:cxn modelId="{36FB3EFE-7CB9-4DFB-98A3-95F4EDEBB120}" srcId="{B3028E1C-2C7D-4220-9FD1-54486187334A}" destId="{76A10327-5AA7-4C65-BCB6-E462A1395270}" srcOrd="1" destOrd="0" parTransId="{08796527-235D-4C56-A577-5F63719BE3EA}" sibTransId="{7005674F-CBD9-4044-88A1-BFBD58EC1118}"/>
    <dgm:cxn modelId="{A44451B9-509D-43C5-A187-2AEFFFCADC17}" srcId="{BB06A26E-2F17-4337-AF1C-21710E5B7510}" destId="{B57263B6-5A6E-436D-9259-8BEB556772BB}" srcOrd="1" destOrd="0" parTransId="{A9916D6C-3B79-429F-A129-C8B545B64687}" sibTransId="{D6910DD8-5EAC-47A9-BD69-312D1BCD780B}"/>
    <dgm:cxn modelId="{6796DCFA-1BA3-4A3C-A5B0-DB17C0E49836}" srcId="{BB06A26E-2F17-4337-AF1C-21710E5B7510}" destId="{3A176C0A-3807-47BE-BB46-8BA24EB01C3B}" srcOrd="3" destOrd="0" parTransId="{B87EC277-EB57-4B1D-ACC0-C943E2855BC8}" sibTransId="{B08FDA3A-B805-465C-B4C5-5BC072311844}"/>
    <dgm:cxn modelId="{D87992B4-84C5-4404-973B-C67105F4C37D}" srcId="{B3028E1C-2C7D-4220-9FD1-54486187334A}" destId="{BB06A26E-2F17-4337-AF1C-21710E5B7510}" srcOrd="2" destOrd="0" parTransId="{628BAFAF-AFB4-41F9-AC17-5FDA57F9BE16}" sibTransId="{081A7EEA-B40E-4920-8C0B-D922C6639A57}"/>
    <dgm:cxn modelId="{D98B0201-67BB-4885-9C75-830AA3D52A07}" type="presOf" srcId="{76A10327-5AA7-4C65-BCB6-E462A1395270}" destId="{B2BF8FB8-99DC-449C-8936-CA323194CE6B}" srcOrd="0" destOrd="1" presId="urn:microsoft.com/office/officeart/2005/8/layout/hList1"/>
    <dgm:cxn modelId="{47E2159D-D6B7-48EB-AABC-26B3898AEFCA}" type="presOf" srcId="{B3028E1C-2C7D-4220-9FD1-54486187334A}" destId="{DB66AE01-9769-4DD4-AF0B-D1BFDEB8A5EE}" srcOrd="0" destOrd="0" presId="urn:microsoft.com/office/officeart/2005/8/layout/hList1"/>
    <dgm:cxn modelId="{7A05B532-2D3E-4A81-8536-386F92608F35}" type="presOf" srcId="{B57263B6-5A6E-436D-9259-8BEB556772BB}" destId="{B2BF8FB8-99DC-449C-8936-CA323194CE6B}" srcOrd="0" destOrd="4" presId="urn:microsoft.com/office/officeart/2005/8/layout/hList1"/>
    <dgm:cxn modelId="{23E6482B-8EED-47C0-80F1-52BA46605129}" type="presOf" srcId="{1C3BA18B-A806-4FAE-AA17-DBEB58D8E3DC}" destId="{ABD62235-D9DF-46FE-AEB0-47B7FC8871CE}" srcOrd="0" destOrd="0" presId="urn:microsoft.com/office/officeart/2005/8/layout/hList1"/>
    <dgm:cxn modelId="{901BDAD6-2E8B-4ACC-BA64-8D52BCCD303D}" srcId="{1C3BA18B-A806-4FAE-AA17-DBEB58D8E3DC}" destId="{B3028E1C-2C7D-4220-9FD1-54486187334A}" srcOrd="0" destOrd="0" parTransId="{0CEEE9AB-0478-4455-8184-8E444DE86FF1}" sibTransId="{CD34DC9A-68DF-4BF2-B1AB-7D4285036FBC}"/>
    <dgm:cxn modelId="{7375086C-7379-4367-B0AB-8169F0FE2BB0}" type="presOf" srcId="{BB06A26E-2F17-4337-AF1C-21710E5B7510}" destId="{B2BF8FB8-99DC-449C-8936-CA323194CE6B}" srcOrd="0" destOrd="2" presId="urn:microsoft.com/office/officeart/2005/8/layout/hList1"/>
    <dgm:cxn modelId="{973280D9-07D3-46A8-93D0-190AE8385776}" type="presOf" srcId="{1FE6E516-B47A-4870-A019-E4EF79EED4A1}" destId="{B2BF8FB8-99DC-449C-8936-CA323194CE6B}" srcOrd="0" destOrd="0" presId="urn:microsoft.com/office/officeart/2005/8/layout/hList1"/>
    <dgm:cxn modelId="{CF8A33A0-1FC5-4561-A0D4-18442D051CCD}" type="presOf" srcId="{B54BAAD1-B9EE-4EB1-A5FB-647BA272EC9A}" destId="{B2BF8FB8-99DC-449C-8936-CA323194CE6B}" srcOrd="0" destOrd="5" presId="urn:microsoft.com/office/officeart/2005/8/layout/hList1"/>
    <dgm:cxn modelId="{B512B506-8208-40BC-B8C6-1F6D0744ED8D}" type="presOf" srcId="{4CBFA7DB-9381-408F-AB1B-D9B9867E01ED}" destId="{B2BF8FB8-99DC-449C-8936-CA323194CE6B}" srcOrd="0" destOrd="3" presId="urn:microsoft.com/office/officeart/2005/8/layout/hList1"/>
    <dgm:cxn modelId="{C52862BC-4C9D-4C1E-93AB-0647C6DA76E4}" srcId="{B3028E1C-2C7D-4220-9FD1-54486187334A}" destId="{1FE6E516-B47A-4870-A019-E4EF79EED4A1}" srcOrd="0" destOrd="0" parTransId="{546CCDF3-C8F6-47A9-98D7-69A65417279C}" sibTransId="{256A95AE-28DF-4E19-B2FC-BBD87E433A98}"/>
    <dgm:cxn modelId="{A76934F4-DE3D-4E11-97BB-F68CE153BAC6}" type="presParOf" srcId="{ABD62235-D9DF-46FE-AEB0-47B7FC8871CE}" destId="{C5D62C3B-E763-4B7B-8A1B-691870EB1DF3}" srcOrd="0" destOrd="0" presId="urn:microsoft.com/office/officeart/2005/8/layout/hList1"/>
    <dgm:cxn modelId="{0814D1C7-205A-493E-95EF-B33E38AC2564}" type="presParOf" srcId="{C5D62C3B-E763-4B7B-8A1B-691870EB1DF3}" destId="{DB66AE01-9769-4DD4-AF0B-D1BFDEB8A5EE}" srcOrd="0" destOrd="0" presId="urn:microsoft.com/office/officeart/2005/8/layout/hList1"/>
    <dgm:cxn modelId="{CF54C91D-DC84-4DC4-959B-18CC503DCD6B}" type="presParOf" srcId="{C5D62C3B-E763-4B7B-8A1B-691870EB1DF3}" destId="{B2BF8FB8-99DC-449C-8936-CA323194CE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03B9A3-67F0-420B-A1F4-C22151C5C4F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7BF461C-1D6A-4F03-9344-E76FFBAB021C}">
      <dgm:prSet custT="1"/>
      <dgm:spPr/>
      <dgm:t>
        <a:bodyPr/>
        <a:lstStyle/>
        <a:p>
          <a:pPr algn="ctr" rtl="0"/>
          <a:r>
            <a:rPr lang="ru-RU" sz="2800" b="1" dirty="0" smtClean="0"/>
            <a:t>Разбор проблемных случаев</a:t>
          </a:r>
          <a:endParaRPr lang="ru-RU" sz="2800" dirty="0"/>
        </a:p>
      </dgm:t>
    </dgm:pt>
    <dgm:pt modelId="{C68F8085-F9E2-414E-BB1A-8DF22D318D45}" type="parTrans" cxnId="{4DEC0175-3E2C-4AAA-9A2B-3A357EB17DAF}">
      <dgm:prSet/>
      <dgm:spPr/>
      <dgm:t>
        <a:bodyPr/>
        <a:lstStyle/>
        <a:p>
          <a:endParaRPr lang="ru-RU"/>
        </a:p>
      </dgm:t>
    </dgm:pt>
    <dgm:pt modelId="{0650CB2F-3AD0-4BF6-A7C2-AFCCA1FEF186}" type="sibTrans" cxnId="{4DEC0175-3E2C-4AAA-9A2B-3A357EB17DAF}">
      <dgm:prSet/>
      <dgm:spPr/>
      <dgm:t>
        <a:bodyPr/>
        <a:lstStyle/>
        <a:p>
          <a:endParaRPr lang="ru-RU"/>
        </a:p>
      </dgm:t>
    </dgm:pt>
    <dgm:pt modelId="{8DCDD7D2-F2D3-43BD-B04D-277C53DE813C}" type="pres">
      <dgm:prSet presAssocID="{5E03B9A3-67F0-420B-A1F4-C22151C5C4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73EB17-7B9E-42BC-8E5B-9E70DD7261E0}" type="pres">
      <dgm:prSet presAssocID="{77BF461C-1D6A-4F03-9344-E76FFBAB021C}" presName="parentText" presStyleLbl="node1" presStyleIdx="0" presStyleCnt="1" custLinFactNeighborY="19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4C9CC-A579-44D3-87A4-BBEB3D241B29}" type="presOf" srcId="{5E03B9A3-67F0-420B-A1F4-C22151C5C4F2}" destId="{8DCDD7D2-F2D3-43BD-B04D-277C53DE813C}" srcOrd="0" destOrd="0" presId="urn:microsoft.com/office/officeart/2005/8/layout/vList2"/>
    <dgm:cxn modelId="{4DEC0175-3E2C-4AAA-9A2B-3A357EB17DAF}" srcId="{5E03B9A3-67F0-420B-A1F4-C22151C5C4F2}" destId="{77BF461C-1D6A-4F03-9344-E76FFBAB021C}" srcOrd="0" destOrd="0" parTransId="{C68F8085-F9E2-414E-BB1A-8DF22D318D45}" sibTransId="{0650CB2F-3AD0-4BF6-A7C2-AFCCA1FEF186}"/>
    <dgm:cxn modelId="{8684C7BF-7B00-463F-A525-59189B9430E2}" type="presOf" srcId="{77BF461C-1D6A-4F03-9344-E76FFBAB021C}" destId="{2373EB17-7B9E-42BC-8E5B-9E70DD7261E0}" srcOrd="0" destOrd="0" presId="urn:microsoft.com/office/officeart/2005/8/layout/vList2"/>
    <dgm:cxn modelId="{AD2F5C82-B403-49CB-BA9A-71C6BD5E1952}" type="presParOf" srcId="{8DCDD7D2-F2D3-43BD-B04D-277C53DE813C}" destId="{2373EB17-7B9E-42BC-8E5B-9E70DD7261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53727-F5D4-4EA7-9B42-7199331E2DC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5CFB12A-FA56-4121-B643-B6B118CADDC2}">
      <dgm:prSet custT="1"/>
      <dgm:spPr/>
      <dgm:t>
        <a:bodyPr/>
        <a:lstStyle/>
        <a:p>
          <a:pPr algn="ctr" rtl="0"/>
          <a:r>
            <a:rPr lang="ru-RU" sz="2800" b="1" dirty="0" smtClean="0"/>
            <a:t>История проекта</a:t>
          </a:r>
          <a:endParaRPr lang="ru-RU" sz="2800" dirty="0"/>
        </a:p>
      </dgm:t>
    </dgm:pt>
    <dgm:pt modelId="{B373EE64-7DA7-4674-9372-A9F83FD2EB82}" type="parTrans" cxnId="{46C06BB3-DA95-4624-B669-011DA10BBCF7}">
      <dgm:prSet/>
      <dgm:spPr/>
      <dgm:t>
        <a:bodyPr/>
        <a:lstStyle/>
        <a:p>
          <a:pPr algn="ctr"/>
          <a:endParaRPr lang="ru-RU"/>
        </a:p>
      </dgm:t>
    </dgm:pt>
    <dgm:pt modelId="{7AED98F3-3ED2-4BCC-AA2F-513318FAE922}" type="sibTrans" cxnId="{46C06BB3-DA95-4624-B669-011DA10BBCF7}">
      <dgm:prSet/>
      <dgm:spPr/>
      <dgm:t>
        <a:bodyPr/>
        <a:lstStyle/>
        <a:p>
          <a:pPr algn="ctr"/>
          <a:endParaRPr lang="ru-RU"/>
        </a:p>
      </dgm:t>
    </dgm:pt>
    <dgm:pt modelId="{454B9D43-33C3-46C6-BA86-DBA269DBA3BD}" type="pres">
      <dgm:prSet presAssocID="{03453727-F5D4-4EA7-9B42-7199331E2D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99F9C2-770F-4C61-A9BA-6DF098CF78B9}" type="pres">
      <dgm:prSet presAssocID="{75CFB12A-FA56-4121-B643-B6B118CADD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B5E29-D12D-4618-8155-41B8D88D9E68}" type="presOf" srcId="{03453727-F5D4-4EA7-9B42-7199331E2DCD}" destId="{454B9D43-33C3-46C6-BA86-DBA269DBA3BD}" srcOrd="0" destOrd="0" presId="urn:microsoft.com/office/officeart/2005/8/layout/vList2"/>
    <dgm:cxn modelId="{46C06BB3-DA95-4624-B669-011DA10BBCF7}" srcId="{03453727-F5D4-4EA7-9B42-7199331E2DCD}" destId="{75CFB12A-FA56-4121-B643-B6B118CADDC2}" srcOrd="0" destOrd="0" parTransId="{B373EE64-7DA7-4674-9372-A9F83FD2EB82}" sibTransId="{7AED98F3-3ED2-4BCC-AA2F-513318FAE922}"/>
    <dgm:cxn modelId="{C6AFC833-468C-41EB-B979-949CE1950385}" type="presOf" srcId="{75CFB12A-FA56-4121-B643-B6B118CADDC2}" destId="{6C99F9C2-770F-4C61-A9BA-6DF098CF78B9}" srcOrd="0" destOrd="0" presId="urn:microsoft.com/office/officeart/2005/8/layout/vList2"/>
    <dgm:cxn modelId="{DEA15173-C15C-40EC-8F2D-F0F54913489E}" type="presParOf" srcId="{454B9D43-33C3-46C6-BA86-DBA269DBA3BD}" destId="{6C99F9C2-770F-4C61-A9BA-6DF098CF7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A3A66A-C4FC-4E39-9405-EF203BDB64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7552D3-677B-433F-80E6-41668873E6F3}">
      <dgm:prSet/>
      <dgm:spPr/>
      <dgm:t>
        <a:bodyPr/>
        <a:lstStyle/>
        <a:p>
          <a:pPr rtl="0"/>
          <a:r>
            <a:rPr lang="ru-RU" dirty="0" smtClean="0"/>
            <a:t>В разделе размещены наиболее интересные истории, произошедшие с нашими читателями.  Рассматриваются типичные ошибки или примеры правильного поведения потребителей в спорных ситуациях, когда нарушались их права. Эти истории комментируют юристы, дающие потребителям рекомендации, как нужно или, напротив, как не нужно было себя вести в том или ином случае, и что можно сделать, чтобы исправить положение.</a:t>
          </a:r>
          <a:endParaRPr lang="ru-RU" dirty="0"/>
        </a:p>
      </dgm:t>
    </dgm:pt>
    <dgm:pt modelId="{CE643C7F-6B6B-4A39-B20D-4A201F8D16A2}" type="parTrans" cxnId="{21FE022A-714E-442E-A768-5FC4C95DA542}">
      <dgm:prSet/>
      <dgm:spPr/>
      <dgm:t>
        <a:bodyPr/>
        <a:lstStyle/>
        <a:p>
          <a:endParaRPr lang="ru-RU"/>
        </a:p>
      </dgm:t>
    </dgm:pt>
    <dgm:pt modelId="{68CA6626-9081-4FFC-999C-7D99E53F1504}" type="sibTrans" cxnId="{21FE022A-714E-442E-A768-5FC4C95DA542}">
      <dgm:prSet/>
      <dgm:spPr/>
      <dgm:t>
        <a:bodyPr/>
        <a:lstStyle/>
        <a:p>
          <a:endParaRPr lang="ru-RU"/>
        </a:p>
      </dgm:t>
    </dgm:pt>
    <dgm:pt modelId="{9945E407-3E7D-4082-BFAE-827F8B5A6FAA}" type="pres">
      <dgm:prSet presAssocID="{5BA3A66A-C4FC-4E39-9405-EF203BDB64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55546F-C1BF-4E23-9953-DF04FE5C7DD2}" type="pres">
      <dgm:prSet presAssocID="{677552D3-677B-433F-80E6-41668873E6F3}" presName="parentText" presStyleLbl="node1" presStyleIdx="0" presStyleCnt="1" custScaleY="109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00734-A273-4CBA-BB95-CEAD8866347A}" type="presOf" srcId="{5BA3A66A-C4FC-4E39-9405-EF203BDB64E3}" destId="{9945E407-3E7D-4082-BFAE-827F8B5A6FAA}" srcOrd="0" destOrd="0" presId="urn:microsoft.com/office/officeart/2005/8/layout/vList2"/>
    <dgm:cxn modelId="{21FE022A-714E-442E-A768-5FC4C95DA542}" srcId="{5BA3A66A-C4FC-4E39-9405-EF203BDB64E3}" destId="{677552D3-677B-433F-80E6-41668873E6F3}" srcOrd="0" destOrd="0" parTransId="{CE643C7F-6B6B-4A39-B20D-4A201F8D16A2}" sibTransId="{68CA6626-9081-4FFC-999C-7D99E53F1504}"/>
    <dgm:cxn modelId="{B8F58B46-B909-47E0-BC4C-991EDD9D0435}" type="presOf" srcId="{677552D3-677B-433F-80E6-41668873E6F3}" destId="{9655546F-C1BF-4E23-9953-DF04FE5C7DD2}" srcOrd="0" destOrd="0" presId="urn:microsoft.com/office/officeart/2005/8/layout/vList2"/>
    <dgm:cxn modelId="{18CEB98D-C87A-4A12-B1A0-BFCA1E1B1A0B}" type="presParOf" srcId="{9945E407-3E7D-4082-BFAE-827F8B5A6FAA}" destId="{9655546F-C1BF-4E23-9953-DF04FE5C7D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05AC259-46BD-432B-A561-13D4FC5B459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415A85F-9854-433F-B33F-A66E96D77589}">
      <dgm:prSet custT="1"/>
      <dgm:spPr/>
      <dgm:t>
        <a:bodyPr/>
        <a:lstStyle/>
        <a:p>
          <a:pPr algn="ctr" rtl="0"/>
          <a:r>
            <a:rPr lang="ru-RU" sz="2800" b="1" dirty="0" smtClean="0"/>
            <a:t>Юридическая консультация</a:t>
          </a:r>
          <a:endParaRPr lang="ru-RU" sz="2800" dirty="0"/>
        </a:p>
      </dgm:t>
    </dgm:pt>
    <dgm:pt modelId="{A8E76F62-EB7B-4D5B-935D-BEF13629709F}" type="parTrans" cxnId="{0562B2C8-9C21-43ED-9731-844254DD06B9}">
      <dgm:prSet/>
      <dgm:spPr/>
      <dgm:t>
        <a:bodyPr/>
        <a:lstStyle/>
        <a:p>
          <a:endParaRPr lang="ru-RU"/>
        </a:p>
      </dgm:t>
    </dgm:pt>
    <dgm:pt modelId="{8EFB8302-7F5A-40B2-A767-A9388DF2B7D0}" type="sibTrans" cxnId="{0562B2C8-9C21-43ED-9731-844254DD06B9}">
      <dgm:prSet/>
      <dgm:spPr/>
      <dgm:t>
        <a:bodyPr/>
        <a:lstStyle/>
        <a:p>
          <a:endParaRPr lang="ru-RU"/>
        </a:p>
      </dgm:t>
    </dgm:pt>
    <dgm:pt modelId="{2A580FDA-8C79-4189-BD26-17A973DA943F}" type="pres">
      <dgm:prSet presAssocID="{905AC259-46BD-432B-A561-13D4FC5B45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AA7AF3-E70E-4291-899F-1DC7445253FF}" type="pres">
      <dgm:prSet presAssocID="{5415A85F-9854-433F-B33F-A66E96D77589}" presName="parentText" presStyleLbl="node1" presStyleIdx="0" presStyleCnt="1" custLinFactNeighborY="-16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2B2C8-9C21-43ED-9731-844254DD06B9}" srcId="{905AC259-46BD-432B-A561-13D4FC5B4599}" destId="{5415A85F-9854-433F-B33F-A66E96D77589}" srcOrd="0" destOrd="0" parTransId="{A8E76F62-EB7B-4D5B-935D-BEF13629709F}" sibTransId="{8EFB8302-7F5A-40B2-A767-A9388DF2B7D0}"/>
    <dgm:cxn modelId="{F6D2B8D8-8DCE-4CE1-B96C-98FD8CE85D08}" type="presOf" srcId="{5415A85F-9854-433F-B33F-A66E96D77589}" destId="{90AA7AF3-E70E-4291-899F-1DC7445253FF}" srcOrd="0" destOrd="0" presId="urn:microsoft.com/office/officeart/2005/8/layout/vList2"/>
    <dgm:cxn modelId="{478062F5-A3D4-4F36-9A99-84774469D2D0}" type="presOf" srcId="{905AC259-46BD-432B-A561-13D4FC5B4599}" destId="{2A580FDA-8C79-4189-BD26-17A973DA943F}" srcOrd="0" destOrd="0" presId="urn:microsoft.com/office/officeart/2005/8/layout/vList2"/>
    <dgm:cxn modelId="{89842551-E0F4-4B7F-A8BE-4A92F05D136E}" type="presParOf" srcId="{2A580FDA-8C79-4189-BD26-17A973DA943F}" destId="{90AA7AF3-E70E-4291-899F-1DC7445253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50C25F-0087-44E3-9790-82E0309A14A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E8B994-8D3A-4866-ACD8-1221A7A37E9C}">
      <dgm:prSet/>
      <dgm:spPr/>
      <dgm:t>
        <a:bodyPr/>
        <a:lstStyle/>
        <a:p>
          <a:pPr algn="ctr" rtl="0"/>
          <a:r>
            <a:rPr lang="ru-RU" dirty="0" smtClean="0"/>
            <a:t>Опытные юристы отвечают на конкретные вопросы граждан и дают квалифицированные советы, как действовать в той или иной ситуации.</a:t>
          </a:r>
          <a:endParaRPr lang="ru-RU" dirty="0"/>
        </a:p>
      </dgm:t>
    </dgm:pt>
    <dgm:pt modelId="{F2AA18D6-7DE8-43B6-8E9D-B37BA4098701}" type="parTrans" cxnId="{00BB4759-DB55-4A7D-AC06-0906587ECB0F}">
      <dgm:prSet/>
      <dgm:spPr/>
      <dgm:t>
        <a:bodyPr/>
        <a:lstStyle/>
        <a:p>
          <a:endParaRPr lang="ru-RU"/>
        </a:p>
      </dgm:t>
    </dgm:pt>
    <dgm:pt modelId="{67BBA609-E8B1-41B9-8967-086CEDDB4BA4}" type="sibTrans" cxnId="{00BB4759-DB55-4A7D-AC06-0906587ECB0F}">
      <dgm:prSet/>
      <dgm:spPr/>
      <dgm:t>
        <a:bodyPr/>
        <a:lstStyle/>
        <a:p>
          <a:endParaRPr lang="ru-RU"/>
        </a:p>
      </dgm:t>
    </dgm:pt>
    <dgm:pt modelId="{57C677E5-F9A0-4670-8152-4877A2BAF4A7}" type="pres">
      <dgm:prSet presAssocID="{CD50C25F-0087-44E3-9790-82E0309A14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1F9A5-BAD2-4BCB-AF80-E4A98C9B3D0B}" type="pres">
      <dgm:prSet presAssocID="{88E8B994-8D3A-4866-ACD8-1221A7A37E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B62A1-C10F-4588-8F1F-9F4E7482E6FF}" type="presOf" srcId="{88E8B994-8D3A-4866-ACD8-1221A7A37E9C}" destId="{D391F9A5-BAD2-4BCB-AF80-E4A98C9B3D0B}" srcOrd="0" destOrd="0" presId="urn:microsoft.com/office/officeart/2005/8/layout/vList2"/>
    <dgm:cxn modelId="{A9A7D5AF-BE29-429B-8B60-393C86714530}" type="presOf" srcId="{CD50C25F-0087-44E3-9790-82E0309A14A6}" destId="{57C677E5-F9A0-4670-8152-4877A2BAF4A7}" srcOrd="0" destOrd="0" presId="urn:microsoft.com/office/officeart/2005/8/layout/vList2"/>
    <dgm:cxn modelId="{00BB4759-DB55-4A7D-AC06-0906587ECB0F}" srcId="{CD50C25F-0087-44E3-9790-82E0309A14A6}" destId="{88E8B994-8D3A-4866-ACD8-1221A7A37E9C}" srcOrd="0" destOrd="0" parTransId="{F2AA18D6-7DE8-43B6-8E9D-B37BA4098701}" sibTransId="{67BBA609-E8B1-41B9-8967-086CEDDB4BA4}"/>
    <dgm:cxn modelId="{F452C919-16EE-4165-B507-BCFB05691FBB}" type="presParOf" srcId="{57C677E5-F9A0-4670-8152-4877A2BAF4A7}" destId="{D391F9A5-BAD2-4BCB-AF80-E4A98C9B3D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CAC893-A703-4031-BF81-4BCA65E318D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3C0A92-A85F-4491-A0A1-022BEA9AEB7C}">
      <dgm:prSet custT="1"/>
      <dgm:spPr/>
      <dgm:t>
        <a:bodyPr/>
        <a:lstStyle/>
        <a:p>
          <a:pPr algn="ctr" rtl="0"/>
          <a:r>
            <a:rPr lang="ru-RU" sz="2800" b="1" dirty="0" smtClean="0"/>
            <a:t>Адвокат потребителя</a:t>
          </a:r>
          <a:endParaRPr lang="ru-RU" sz="2800" dirty="0"/>
        </a:p>
      </dgm:t>
    </dgm:pt>
    <dgm:pt modelId="{B902A61E-D60B-45BE-A7A0-7FAE643984B2}" type="parTrans" cxnId="{85FC0BC2-8E7C-4FE2-8FEC-C1E62E088D40}">
      <dgm:prSet/>
      <dgm:spPr/>
      <dgm:t>
        <a:bodyPr/>
        <a:lstStyle/>
        <a:p>
          <a:endParaRPr lang="ru-RU"/>
        </a:p>
      </dgm:t>
    </dgm:pt>
    <dgm:pt modelId="{50639579-B060-4ACD-85FE-2BFBA09338D7}" type="sibTrans" cxnId="{85FC0BC2-8E7C-4FE2-8FEC-C1E62E088D40}">
      <dgm:prSet/>
      <dgm:spPr/>
      <dgm:t>
        <a:bodyPr/>
        <a:lstStyle/>
        <a:p>
          <a:endParaRPr lang="ru-RU"/>
        </a:p>
      </dgm:t>
    </dgm:pt>
    <dgm:pt modelId="{E796EACC-92C6-4C70-AAFC-8A0F0932A76F}">
      <dgm:prSet/>
      <dgm:spPr/>
      <dgm:t>
        <a:bodyPr/>
        <a:lstStyle/>
        <a:p>
          <a:pPr algn="just" rtl="0"/>
          <a:r>
            <a:rPr lang="ru-RU" dirty="0" smtClean="0"/>
            <a:t>Данная рубрика традиционная для журнала СПРОС. Опытный адвокат в сфере защиты прав потребителей интерпретирует положения закона о защите прав потребителя, помогая использовать его в тех или иных ситуациях, с которыми граждане практически сталкиваются на потребительском рынке. </a:t>
          </a:r>
          <a:r>
            <a:rPr lang="ru-RU" i="1" dirty="0" smtClean="0"/>
            <a:t>Рубрика в стадии разработки.</a:t>
          </a:r>
          <a:endParaRPr lang="ru-RU" dirty="0"/>
        </a:p>
      </dgm:t>
    </dgm:pt>
    <dgm:pt modelId="{F97C4BF9-10D7-4CE6-9A67-3E46B8DE8393}" type="parTrans" cxnId="{20BFA413-8EDC-45E0-8FB6-728D8A885657}">
      <dgm:prSet/>
      <dgm:spPr/>
      <dgm:t>
        <a:bodyPr/>
        <a:lstStyle/>
        <a:p>
          <a:endParaRPr lang="ru-RU"/>
        </a:p>
      </dgm:t>
    </dgm:pt>
    <dgm:pt modelId="{1DB6DC3E-67A4-4662-AC73-32FD11002236}" type="sibTrans" cxnId="{20BFA413-8EDC-45E0-8FB6-728D8A885657}">
      <dgm:prSet/>
      <dgm:spPr/>
      <dgm:t>
        <a:bodyPr/>
        <a:lstStyle/>
        <a:p>
          <a:endParaRPr lang="ru-RU"/>
        </a:p>
      </dgm:t>
    </dgm:pt>
    <dgm:pt modelId="{ECEE23A7-FA05-434B-9A31-0D6C348E2F5A}" type="pres">
      <dgm:prSet presAssocID="{CDCAC893-A703-4031-BF81-4BCA65E318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DD582-22DF-4AA6-A0CD-5556325C8174}" type="pres">
      <dgm:prSet presAssocID="{333C0A92-A85F-4491-A0A1-022BEA9AEB7C}" presName="parentText" presStyleLbl="node1" presStyleIdx="0" presStyleCnt="2" custScaleY="49678" custLinFactY="-312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6DD43-EEB9-437D-990F-40AB319FAB30}" type="pres">
      <dgm:prSet presAssocID="{50639579-B060-4ACD-85FE-2BFBA09338D7}" presName="spacer" presStyleCnt="0"/>
      <dgm:spPr/>
      <dgm:t>
        <a:bodyPr/>
        <a:lstStyle/>
        <a:p>
          <a:endParaRPr lang="ru-RU"/>
        </a:p>
      </dgm:t>
    </dgm:pt>
    <dgm:pt modelId="{F00FD23F-0E12-45E4-8A20-457D765E0246}" type="pres">
      <dgm:prSet presAssocID="{E796EACC-92C6-4C70-AAFC-8A0F0932A7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C0BC2-8E7C-4FE2-8FEC-C1E62E088D40}" srcId="{CDCAC893-A703-4031-BF81-4BCA65E318D2}" destId="{333C0A92-A85F-4491-A0A1-022BEA9AEB7C}" srcOrd="0" destOrd="0" parTransId="{B902A61E-D60B-45BE-A7A0-7FAE643984B2}" sibTransId="{50639579-B060-4ACD-85FE-2BFBA09338D7}"/>
    <dgm:cxn modelId="{2DDD8F59-E93E-4A61-A5D3-3BFCEFB643D5}" type="presOf" srcId="{CDCAC893-A703-4031-BF81-4BCA65E318D2}" destId="{ECEE23A7-FA05-434B-9A31-0D6C348E2F5A}" srcOrd="0" destOrd="0" presId="urn:microsoft.com/office/officeart/2005/8/layout/vList2"/>
    <dgm:cxn modelId="{9B2F8DE8-872F-4A42-A736-28F9E924E7DA}" type="presOf" srcId="{333C0A92-A85F-4491-A0A1-022BEA9AEB7C}" destId="{CFBDD582-22DF-4AA6-A0CD-5556325C8174}" srcOrd="0" destOrd="0" presId="urn:microsoft.com/office/officeart/2005/8/layout/vList2"/>
    <dgm:cxn modelId="{20BFA413-8EDC-45E0-8FB6-728D8A885657}" srcId="{CDCAC893-A703-4031-BF81-4BCA65E318D2}" destId="{E796EACC-92C6-4C70-AAFC-8A0F0932A76F}" srcOrd="1" destOrd="0" parTransId="{F97C4BF9-10D7-4CE6-9A67-3E46B8DE8393}" sibTransId="{1DB6DC3E-67A4-4662-AC73-32FD11002236}"/>
    <dgm:cxn modelId="{AE382EB4-0685-46F5-A1AC-039819172B2A}" type="presOf" srcId="{E796EACC-92C6-4C70-AAFC-8A0F0932A76F}" destId="{F00FD23F-0E12-45E4-8A20-457D765E0246}" srcOrd="0" destOrd="0" presId="urn:microsoft.com/office/officeart/2005/8/layout/vList2"/>
    <dgm:cxn modelId="{7830DBD6-EE86-4767-A6E7-2D401E9CDE13}" type="presParOf" srcId="{ECEE23A7-FA05-434B-9A31-0D6C348E2F5A}" destId="{CFBDD582-22DF-4AA6-A0CD-5556325C8174}" srcOrd="0" destOrd="0" presId="urn:microsoft.com/office/officeart/2005/8/layout/vList2"/>
    <dgm:cxn modelId="{D3EEA1F3-E458-439D-9E98-60E07CFBEF2B}" type="presParOf" srcId="{ECEE23A7-FA05-434B-9A31-0D6C348E2F5A}" destId="{EA56DD43-EEB9-437D-990F-40AB319FAB30}" srcOrd="1" destOrd="0" presId="urn:microsoft.com/office/officeart/2005/8/layout/vList2"/>
    <dgm:cxn modelId="{A36DCE4D-1191-4E8E-9B4D-55EFCB42B469}" type="presParOf" srcId="{ECEE23A7-FA05-434B-9A31-0D6C348E2F5A}" destId="{F00FD23F-0E12-45E4-8A20-457D765E02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7800B13-616C-4BE2-AE8F-B8B78CA47DA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2F6BC-AC49-42DC-A0A7-5F8E32CD7EC5}">
      <dgm:prSet custT="1"/>
      <dgm:spPr/>
      <dgm:t>
        <a:bodyPr/>
        <a:lstStyle/>
        <a:p>
          <a:pPr algn="ctr" rtl="0"/>
          <a:r>
            <a:rPr lang="ru-RU" sz="2800" b="1" dirty="0" smtClean="0"/>
            <a:t>Учебник «Основы потребительских знаний»</a:t>
          </a:r>
          <a:endParaRPr lang="ru-RU" sz="2800" dirty="0"/>
        </a:p>
      </dgm:t>
    </dgm:pt>
    <dgm:pt modelId="{9D6683D9-D0B6-45D1-AD8B-B588DBABF255}" type="parTrans" cxnId="{72F09AF5-40B3-418D-8B81-2FF58A462679}">
      <dgm:prSet/>
      <dgm:spPr/>
      <dgm:t>
        <a:bodyPr/>
        <a:lstStyle/>
        <a:p>
          <a:endParaRPr lang="ru-RU"/>
        </a:p>
      </dgm:t>
    </dgm:pt>
    <dgm:pt modelId="{BF57A31F-4CC1-499E-BBDC-D2F28DCB4232}" type="sibTrans" cxnId="{72F09AF5-40B3-418D-8B81-2FF58A462679}">
      <dgm:prSet/>
      <dgm:spPr/>
      <dgm:t>
        <a:bodyPr/>
        <a:lstStyle/>
        <a:p>
          <a:endParaRPr lang="ru-RU"/>
        </a:p>
      </dgm:t>
    </dgm:pt>
    <dgm:pt modelId="{6BF8AAAC-F17A-46BE-B366-5C5DC7114312}">
      <dgm:prSet/>
      <dgm:spPr/>
      <dgm:t>
        <a:bodyPr/>
        <a:lstStyle/>
        <a:p>
          <a:pPr algn="just" rtl="0"/>
          <a:r>
            <a:rPr lang="ru-RU" dirty="0" smtClean="0"/>
            <a:t>Ежемесячно публикуются главы учебника, составленного группой авторов, в число которых входят руководители и члены Высшего совета </a:t>
          </a:r>
          <a:r>
            <a:rPr lang="ru-RU" dirty="0" err="1" smtClean="0"/>
            <a:t>КонфОП</a:t>
          </a:r>
          <a:r>
            <a:rPr lang="ru-RU" dirty="0" smtClean="0"/>
            <a:t>. Данный раздел сайта будет интересен не только взрослым, но и школьникам.</a:t>
          </a:r>
          <a:endParaRPr lang="ru-RU" dirty="0"/>
        </a:p>
      </dgm:t>
    </dgm:pt>
    <dgm:pt modelId="{5EC2F3EF-1966-4E9A-8B9A-EE790A8E5FC3}" type="parTrans" cxnId="{17BE81BB-64C7-4F58-8DF6-CBA96DC35940}">
      <dgm:prSet/>
      <dgm:spPr/>
      <dgm:t>
        <a:bodyPr/>
        <a:lstStyle/>
        <a:p>
          <a:endParaRPr lang="ru-RU"/>
        </a:p>
      </dgm:t>
    </dgm:pt>
    <dgm:pt modelId="{3C76C0B7-868C-4290-89FD-C9025875F1FB}" type="sibTrans" cxnId="{17BE81BB-64C7-4F58-8DF6-CBA96DC35940}">
      <dgm:prSet/>
      <dgm:spPr/>
      <dgm:t>
        <a:bodyPr/>
        <a:lstStyle/>
        <a:p>
          <a:endParaRPr lang="ru-RU"/>
        </a:p>
      </dgm:t>
    </dgm:pt>
    <dgm:pt modelId="{65270929-1B6C-42A9-992C-545F0CE38DF1}" type="pres">
      <dgm:prSet presAssocID="{97800B13-616C-4BE2-AE8F-B8B78CA47D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76811-1BE4-424D-89B6-EF7AD70DFAB0}" type="pres">
      <dgm:prSet presAssocID="{F462F6BC-AC49-42DC-A0A7-5F8E32CD7EC5}" presName="parentText" presStyleLbl="node1" presStyleIdx="0" presStyleCnt="2" custScaleY="54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5D3F6-D8BE-4F51-A90F-BD28C45370F7}" type="pres">
      <dgm:prSet presAssocID="{BF57A31F-4CC1-499E-BBDC-D2F28DCB4232}" presName="spacer" presStyleCnt="0"/>
      <dgm:spPr/>
      <dgm:t>
        <a:bodyPr/>
        <a:lstStyle/>
        <a:p>
          <a:endParaRPr lang="ru-RU"/>
        </a:p>
      </dgm:t>
    </dgm:pt>
    <dgm:pt modelId="{767E3723-BC07-439A-B1EC-C66022FA5009}" type="pres">
      <dgm:prSet presAssocID="{6BF8AAAC-F17A-46BE-B366-5C5DC711431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E81BB-64C7-4F58-8DF6-CBA96DC35940}" srcId="{97800B13-616C-4BE2-AE8F-B8B78CA47DA1}" destId="{6BF8AAAC-F17A-46BE-B366-5C5DC7114312}" srcOrd="1" destOrd="0" parTransId="{5EC2F3EF-1966-4E9A-8B9A-EE790A8E5FC3}" sibTransId="{3C76C0B7-868C-4290-89FD-C9025875F1FB}"/>
    <dgm:cxn modelId="{D143FE0F-BE21-4D22-9788-550061FF56A8}" type="presOf" srcId="{97800B13-616C-4BE2-AE8F-B8B78CA47DA1}" destId="{65270929-1B6C-42A9-992C-545F0CE38DF1}" srcOrd="0" destOrd="0" presId="urn:microsoft.com/office/officeart/2005/8/layout/vList2"/>
    <dgm:cxn modelId="{3F4E279B-EDFD-44F1-9336-B21199144FCE}" type="presOf" srcId="{F462F6BC-AC49-42DC-A0A7-5F8E32CD7EC5}" destId="{42076811-1BE4-424D-89B6-EF7AD70DFAB0}" srcOrd="0" destOrd="0" presId="urn:microsoft.com/office/officeart/2005/8/layout/vList2"/>
    <dgm:cxn modelId="{A278845A-36DC-47E7-9A13-8C086D749772}" type="presOf" srcId="{6BF8AAAC-F17A-46BE-B366-5C5DC7114312}" destId="{767E3723-BC07-439A-B1EC-C66022FA5009}" srcOrd="0" destOrd="0" presId="urn:microsoft.com/office/officeart/2005/8/layout/vList2"/>
    <dgm:cxn modelId="{72F09AF5-40B3-418D-8B81-2FF58A462679}" srcId="{97800B13-616C-4BE2-AE8F-B8B78CA47DA1}" destId="{F462F6BC-AC49-42DC-A0A7-5F8E32CD7EC5}" srcOrd="0" destOrd="0" parTransId="{9D6683D9-D0B6-45D1-AD8B-B588DBABF255}" sibTransId="{BF57A31F-4CC1-499E-BBDC-D2F28DCB4232}"/>
    <dgm:cxn modelId="{1D0B92D4-D664-4271-8068-B46DCDD6D8FF}" type="presParOf" srcId="{65270929-1B6C-42A9-992C-545F0CE38DF1}" destId="{42076811-1BE4-424D-89B6-EF7AD70DFAB0}" srcOrd="0" destOrd="0" presId="urn:microsoft.com/office/officeart/2005/8/layout/vList2"/>
    <dgm:cxn modelId="{34A1EE54-833E-447E-ABB1-408310E863D1}" type="presParOf" srcId="{65270929-1B6C-42A9-992C-545F0CE38DF1}" destId="{36E5D3F6-D8BE-4F51-A90F-BD28C45370F7}" srcOrd="1" destOrd="0" presId="urn:microsoft.com/office/officeart/2005/8/layout/vList2"/>
    <dgm:cxn modelId="{3406F9BF-578E-4B53-B374-E67E27EBCCF6}" type="presParOf" srcId="{65270929-1B6C-42A9-992C-545F0CE38DF1}" destId="{767E3723-BC07-439A-B1EC-C66022FA50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2808123-A53E-45F4-993F-98691398A2B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0C591-B354-4DBD-BED8-ECDBEF5DA7FC}">
      <dgm:prSet custT="1"/>
      <dgm:spPr/>
      <dgm:t>
        <a:bodyPr/>
        <a:lstStyle/>
        <a:p>
          <a:pPr algn="ctr" rtl="0"/>
          <a:r>
            <a:rPr lang="ru-RU" sz="2800" b="1" dirty="0" smtClean="0"/>
            <a:t>Работа с регионами</a:t>
          </a:r>
          <a:endParaRPr lang="ru-RU" sz="2800" dirty="0"/>
        </a:p>
      </dgm:t>
    </dgm:pt>
    <dgm:pt modelId="{D360A24F-18FA-4C91-AB3B-A4D681BB3E5D}" type="parTrans" cxnId="{0A3C3749-5BC9-4738-9DBB-383320C6BAFF}">
      <dgm:prSet/>
      <dgm:spPr/>
      <dgm:t>
        <a:bodyPr/>
        <a:lstStyle/>
        <a:p>
          <a:endParaRPr lang="ru-RU"/>
        </a:p>
      </dgm:t>
    </dgm:pt>
    <dgm:pt modelId="{3EE350B2-7A9B-48E8-8EEB-299603906478}" type="sibTrans" cxnId="{0A3C3749-5BC9-4738-9DBB-383320C6BAFF}">
      <dgm:prSet/>
      <dgm:spPr/>
      <dgm:t>
        <a:bodyPr/>
        <a:lstStyle/>
        <a:p>
          <a:endParaRPr lang="ru-RU"/>
        </a:p>
      </dgm:t>
    </dgm:pt>
    <dgm:pt modelId="{A4171FAD-3E8C-4BC2-A87A-1BB7F4AED02F}">
      <dgm:prSet custT="1"/>
      <dgm:spPr/>
      <dgm:t>
        <a:bodyPr/>
        <a:lstStyle/>
        <a:p>
          <a:pPr algn="just" rtl="0"/>
          <a:r>
            <a:rPr lang="ru-RU" sz="1550" dirty="0" smtClean="0"/>
            <a:t>Начата работа с региональными организациями, которые занимаются тестированием продуктов питания. Это могут быть потребительские издания, как например, газета и портал «Петербургское качество»; общественные организации, как например, Мурманская «Школа потребителя», так и государственные органы контроля, такие как Красноярский </a:t>
          </a:r>
          <a:r>
            <a:rPr lang="ru-RU" sz="1550" dirty="0" err="1" smtClean="0"/>
            <a:t>ЦСМ</a:t>
          </a:r>
          <a:r>
            <a:rPr lang="ru-RU" sz="1550" dirty="0" smtClean="0"/>
            <a:t>. </a:t>
          </a:r>
          <a:endParaRPr lang="ru-RU" sz="1550" dirty="0"/>
        </a:p>
      </dgm:t>
    </dgm:pt>
    <dgm:pt modelId="{20E948CF-3646-4808-AEE5-F8242DBC21A8}" type="parTrans" cxnId="{2A9F4EEB-5881-4952-8D9A-3FE6E0FBBF73}">
      <dgm:prSet/>
      <dgm:spPr/>
      <dgm:t>
        <a:bodyPr/>
        <a:lstStyle/>
        <a:p>
          <a:endParaRPr lang="ru-RU"/>
        </a:p>
      </dgm:t>
    </dgm:pt>
    <dgm:pt modelId="{9C7AB2CC-F056-470D-971D-328A577F5CC7}" type="sibTrans" cxnId="{2A9F4EEB-5881-4952-8D9A-3FE6E0FBBF73}">
      <dgm:prSet/>
      <dgm:spPr/>
      <dgm:t>
        <a:bodyPr/>
        <a:lstStyle/>
        <a:p>
          <a:endParaRPr lang="ru-RU"/>
        </a:p>
      </dgm:t>
    </dgm:pt>
    <dgm:pt modelId="{A22E078D-F3E6-4060-9925-EE6FA1976A4B}" type="pres">
      <dgm:prSet presAssocID="{42808123-A53E-45F4-993F-98691398A2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493771-6B2D-4A80-AF0E-324374BA7B00}" type="pres">
      <dgm:prSet presAssocID="{9840C591-B354-4DBD-BED8-ECDBEF5DA7FC}" presName="parentText" presStyleLbl="node1" presStyleIdx="0" presStyleCnt="2" custScaleY="47228" custLinFactY="-118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8F60C-935C-4F46-BFB5-AB87F4B4231C}" type="pres">
      <dgm:prSet presAssocID="{3EE350B2-7A9B-48E8-8EEB-299603906478}" presName="spacer" presStyleCnt="0"/>
      <dgm:spPr/>
      <dgm:t>
        <a:bodyPr/>
        <a:lstStyle/>
        <a:p>
          <a:endParaRPr lang="ru-RU"/>
        </a:p>
      </dgm:t>
    </dgm:pt>
    <dgm:pt modelId="{CDED43C4-35DE-4CC4-AD41-413F63BFF919}" type="pres">
      <dgm:prSet presAssocID="{A4171FAD-3E8C-4BC2-A87A-1BB7F4AED02F}" presName="parentText" presStyleLbl="node1" presStyleIdx="1" presStyleCnt="2" custScaleY="119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B52FC-BB26-472B-B904-19DB112A9A24}" type="presOf" srcId="{9840C591-B354-4DBD-BED8-ECDBEF5DA7FC}" destId="{97493771-6B2D-4A80-AF0E-324374BA7B00}" srcOrd="0" destOrd="0" presId="urn:microsoft.com/office/officeart/2005/8/layout/vList2"/>
    <dgm:cxn modelId="{0A3C3749-5BC9-4738-9DBB-383320C6BAFF}" srcId="{42808123-A53E-45F4-993F-98691398A2B3}" destId="{9840C591-B354-4DBD-BED8-ECDBEF5DA7FC}" srcOrd="0" destOrd="0" parTransId="{D360A24F-18FA-4C91-AB3B-A4D681BB3E5D}" sibTransId="{3EE350B2-7A9B-48E8-8EEB-299603906478}"/>
    <dgm:cxn modelId="{B44EE065-C60B-4C8F-BC8C-0BF7643DD209}" type="presOf" srcId="{42808123-A53E-45F4-993F-98691398A2B3}" destId="{A22E078D-F3E6-4060-9925-EE6FA1976A4B}" srcOrd="0" destOrd="0" presId="urn:microsoft.com/office/officeart/2005/8/layout/vList2"/>
    <dgm:cxn modelId="{2A9F4EEB-5881-4952-8D9A-3FE6E0FBBF73}" srcId="{42808123-A53E-45F4-993F-98691398A2B3}" destId="{A4171FAD-3E8C-4BC2-A87A-1BB7F4AED02F}" srcOrd="1" destOrd="0" parTransId="{20E948CF-3646-4808-AEE5-F8242DBC21A8}" sibTransId="{9C7AB2CC-F056-470D-971D-328A577F5CC7}"/>
    <dgm:cxn modelId="{3FDE87C4-12F1-4CF2-B3B7-BE1510E396D8}" type="presOf" srcId="{A4171FAD-3E8C-4BC2-A87A-1BB7F4AED02F}" destId="{CDED43C4-35DE-4CC4-AD41-413F63BFF919}" srcOrd="0" destOrd="0" presId="urn:microsoft.com/office/officeart/2005/8/layout/vList2"/>
    <dgm:cxn modelId="{2C113CC3-B125-4655-86E7-6DDBD03D76C8}" type="presParOf" srcId="{A22E078D-F3E6-4060-9925-EE6FA1976A4B}" destId="{97493771-6B2D-4A80-AF0E-324374BA7B00}" srcOrd="0" destOrd="0" presId="urn:microsoft.com/office/officeart/2005/8/layout/vList2"/>
    <dgm:cxn modelId="{8B93EC8D-8BDA-4F7C-AC8B-8A743542E7A3}" type="presParOf" srcId="{A22E078D-F3E6-4060-9925-EE6FA1976A4B}" destId="{00F8F60C-935C-4F46-BFB5-AB87F4B4231C}" srcOrd="1" destOrd="0" presId="urn:microsoft.com/office/officeart/2005/8/layout/vList2"/>
    <dgm:cxn modelId="{0CD298EE-34AF-44A3-9D2B-4A1D68069E7E}" type="presParOf" srcId="{A22E078D-F3E6-4060-9925-EE6FA1976A4B}" destId="{CDED43C4-35DE-4CC4-AD41-413F63BFF9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57B1180-6954-4645-B4FA-3CE9E45269A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205ECB-A7B6-4C0D-A444-C4AFC91D95AA}">
      <dgm:prSet custT="1"/>
      <dgm:spPr/>
      <dgm:t>
        <a:bodyPr/>
        <a:lstStyle/>
        <a:p>
          <a:pPr algn="ctr" rtl="0"/>
          <a:r>
            <a:rPr lang="ru-RU" sz="2800" b="1" dirty="0" smtClean="0"/>
            <a:t>Развитие проекта — цели</a:t>
          </a:r>
          <a:endParaRPr lang="ru-RU" sz="2800" dirty="0"/>
        </a:p>
      </dgm:t>
    </dgm:pt>
    <dgm:pt modelId="{687CA242-A5FC-4499-9C23-8F20D9E293B4}" type="parTrans" cxnId="{A7EEAA84-6848-4DE2-8676-3FDE610FFC23}">
      <dgm:prSet/>
      <dgm:spPr/>
      <dgm:t>
        <a:bodyPr/>
        <a:lstStyle/>
        <a:p>
          <a:endParaRPr lang="ru-RU"/>
        </a:p>
      </dgm:t>
    </dgm:pt>
    <dgm:pt modelId="{073C2774-D1BF-4F50-9DA3-38552CA20D77}" type="sibTrans" cxnId="{A7EEAA84-6848-4DE2-8676-3FDE610FFC23}">
      <dgm:prSet/>
      <dgm:spPr/>
      <dgm:t>
        <a:bodyPr/>
        <a:lstStyle/>
        <a:p>
          <a:endParaRPr lang="ru-RU"/>
        </a:p>
      </dgm:t>
    </dgm:pt>
    <dgm:pt modelId="{216521B8-0670-48C1-8905-615F5B05A296}" type="pres">
      <dgm:prSet presAssocID="{057B1180-6954-4645-B4FA-3CE9E4526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5A541-80F8-41EA-9575-E87769F0C440}" type="pres">
      <dgm:prSet presAssocID="{9C205ECB-A7B6-4C0D-A444-C4AFC91D95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15929-0CA4-4F9C-82D0-211F546B635E}" type="presOf" srcId="{057B1180-6954-4645-B4FA-3CE9E45269AC}" destId="{216521B8-0670-48C1-8905-615F5B05A296}" srcOrd="0" destOrd="0" presId="urn:microsoft.com/office/officeart/2005/8/layout/vList2"/>
    <dgm:cxn modelId="{A7EEAA84-6848-4DE2-8676-3FDE610FFC23}" srcId="{057B1180-6954-4645-B4FA-3CE9E45269AC}" destId="{9C205ECB-A7B6-4C0D-A444-C4AFC91D95AA}" srcOrd="0" destOrd="0" parTransId="{687CA242-A5FC-4499-9C23-8F20D9E293B4}" sibTransId="{073C2774-D1BF-4F50-9DA3-38552CA20D77}"/>
    <dgm:cxn modelId="{08A540D9-A58D-4A51-8E8C-64DA92165E23}" type="presOf" srcId="{9C205ECB-A7B6-4C0D-A444-C4AFC91D95AA}" destId="{6265A541-80F8-41EA-9575-E87769F0C440}" srcOrd="0" destOrd="0" presId="urn:microsoft.com/office/officeart/2005/8/layout/vList2"/>
    <dgm:cxn modelId="{2816DE2C-8339-49CC-99B2-3FB42BB6908A}" type="presParOf" srcId="{216521B8-0670-48C1-8905-615F5B05A296}" destId="{6265A541-80F8-41EA-9575-E87769F0C4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33371AD-0FB9-473C-A463-9B47E2E98AE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927360-A7E4-4D04-9DD2-DF6568A7FA24}">
      <dgm:prSet custT="1"/>
      <dgm:spPr/>
      <dgm:t>
        <a:bodyPr/>
        <a:lstStyle/>
        <a:p>
          <a:pPr algn="ctr" rtl="0"/>
          <a:r>
            <a:rPr lang="ru-RU" sz="2800" b="1" dirty="0" smtClean="0"/>
            <a:t>Развитие проекта – формы реализации </a:t>
          </a:r>
          <a:endParaRPr lang="ru-RU" sz="2800" dirty="0"/>
        </a:p>
      </dgm:t>
    </dgm:pt>
    <dgm:pt modelId="{56FAABA0-C69D-41A3-86A7-1F3393139AE7}" type="parTrans" cxnId="{FC0EB1DD-ACBA-4FA1-8394-8E0403BFA999}">
      <dgm:prSet/>
      <dgm:spPr/>
      <dgm:t>
        <a:bodyPr/>
        <a:lstStyle/>
        <a:p>
          <a:endParaRPr lang="ru-RU"/>
        </a:p>
      </dgm:t>
    </dgm:pt>
    <dgm:pt modelId="{6197F866-E917-4FD2-A37E-AB328AAA1977}" type="sibTrans" cxnId="{FC0EB1DD-ACBA-4FA1-8394-8E0403BFA999}">
      <dgm:prSet/>
      <dgm:spPr/>
      <dgm:t>
        <a:bodyPr/>
        <a:lstStyle/>
        <a:p>
          <a:endParaRPr lang="ru-RU"/>
        </a:p>
      </dgm:t>
    </dgm:pt>
    <dgm:pt modelId="{9201CE9D-BF5D-4B2B-9E2F-F6656A017ADE}" type="pres">
      <dgm:prSet presAssocID="{A33371AD-0FB9-473C-A463-9B47E2E98A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7F242-D2DF-4B87-ABDD-D9EC0DEA3ECD}" type="pres">
      <dgm:prSet presAssocID="{E6927360-A7E4-4D04-9DD2-DF6568A7FA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63F8F-997D-404D-8E28-A8C3382755F6}" type="presOf" srcId="{E6927360-A7E4-4D04-9DD2-DF6568A7FA24}" destId="{DAA7F242-D2DF-4B87-ABDD-D9EC0DEA3ECD}" srcOrd="0" destOrd="0" presId="urn:microsoft.com/office/officeart/2005/8/layout/vList2"/>
    <dgm:cxn modelId="{FC0EB1DD-ACBA-4FA1-8394-8E0403BFA999}" srcId="{A33371AD-0FB9-473C-A463-9B47E2E98AE1}" destId="{E6927360-A7E4-4D04-9DD2-DF6568A7FA24}" srcOrd="0" destOrd="0" parTransId="{56FAABA0-C69D-41A3-86A7-1F3393139AE7}" sibTransId="{6197F866-E917-4FD2-A37E-AB328AAA1977}"/>
    <dgm:cxn modelId="{6976F8B2-4477-40C0-918D-ABFB0FBDFFCE}" type="presOf" srcId="{A33371AD-0FB9-473C-A463-9B47E2E98AE1}" destId="{9201CE9D-BF5D-4B2B-9E2F-F6656A017ADE}" srcOrd="0" destOrd="0" presId="urn:microsoft.com/office/officeart/2005/8/layout/vList2"/>
    <dgm:cxn modelId="{1721BA50-A127-4D50-95A9-54AB3E825A2E}" type="presParOf" srcId="{9201CE9D-BF5D-4B2B-9E2F-F6656A017ADE}" destId="{DAA7F242-D2DF-4B87-ABDD-D9EC0DEA3E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83E4024-F5D8-489B-A574-A194CD0E406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A11AD-B591-421C-B921-223FD4D5580E}">
      <dgm:prSet custT="1"/>
      <dgm:spPr/>
      <dgm:t>
        <a:bodyPr/>
        <a:lstStyle/>
        <a:p>
          <a:pPr algn="ctr" rtl="0"/>
          <a:r>
            <a:rPr lang="ru-RU" sz="2800" b="1" dirty="0" smtClean="0"/>
            <a:t>Актуальность проблемы </a:t>
          </a:r>
          <a:endParaRPr lang="ru-RU" sz="2800" dirty="0"/>
        </a:p>
      </dgm:t>
    </dgm:pt>
    <dgm:pt modelId="{DB63C164-3EB6-4A23-B2FC-DA5094BC487C}" type="parTrans" cxnId="{AF63092E-C4AA-48BB-9955-AC5EDE619C97}">
      <dgm:prSet/>
      <dgm:spPr/>
      <dgm:t>
        <a:bodyPr/>
        <a:lstStyle/>
        <a:p>
          <a:endParaRPr lang="ru-RU"/>
        </a:p>
      </dgm:t>
    </dgm:pt>
    <dgm:pt modelId="{5B7B6D3B-CFDC-46F6-8837-A6101BCCA912}" type="sibTrans" cxnId="{AF63092E-C4AA-48BB-9955-AC5EDE619C97}">
      <dgm:prSet/>
      <dgm:spPr/>
      <dgm:t>
        <a:bodyPr/>
        <a:lstStyle/>
        <a:p>
          <a:endParaRPr lang="ru-RU"/>
        </a:p>
      </dgm:t>
    </dgm:pt>
    <dgm:pt modelId="{A5E48FA7-04CB-4564-8056-02724B113E68}" type="pres">
      <dgm:prSet presAssocID="{883E4024-F5D8-489B-A574-A194CD0E40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3B878C-7E7A-4830-AAFF-5E523DC7FE06}" type="pres">
      <dgm:prSet presAssocID="{3C4A11AD-B591-421C-B921-223FD4D5580E}" presName="parentText" presStyleLbl="node1" presStyleIdx="0" presStyleCnt="1" custScaleY="153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3092E-C4AA-48BB-9955-AC5EDE619C97}" srcId="{883E4024-F5D8-489B-A574-A194CD0E406B}" destId="{3C4A11AD-B591-421C-B921-223FD4D5580E}" srcOrd="0" destOrd="0" parTransId="{DB63C164-3EB6-4A23-B2FC-DA5094BC487C}" sibTransId="{5B7B6D3B-CFDC-46F6-8837-A6101BCCA912}"/>
    <dgm:cxn modelId="{E081C96C-95BB-4CBF-8812-96F7E13D8C78}" type="presOf" srcId="{3C4A11AD-B591-421C-B921-223FD4D5580E}" destId="{A63B878C-7E7A-4830-AAFF-5E523DC7FE06}" srcOrd="0" destOrd="0" presId="urn:microsoft.com/office/officeart/2005/8/layout/vList2"/>
    <dgm:cxn modelId="{9E4A3D91-F767-46C0-A41E-ACF9FA794AF8}" type="presOf" srcId="{883E4024-F5D8-489B-A574-A194CD0E406B}" destId="{A5E48FA7-04CB-4564-8056-02724B113E68}" srcOrd="0" destOrd="0" presId="urn:microsoft.com/office/officeart/2005/8/layout/vList2"/>
    <dgm:cxn modelId="{9D6A8EFD-FAC6-449F-9DB2-5E5131E202BA}" type="presParOf" srcId="{A5E48FA7-04CB-4564-8056-02724B113E68}" destId="{A63B878C-7E7A-4830-AAFF-5E523DC7FE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59F977-BB8A-4CDB-8D0E-4572E1DACF85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26625-25F3-4BAE-A699-C094FC616B8D}">
      <dgm:prSet/>
      <dgm:spPr>
        <a:solidFill>
          <a:schemeClr val="accent1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Контактные данные электронного журнала «СПРОС»</a:t>
          </a:r>
          <a:br>
            <a:rPr lang="ru-RU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Тел./факс: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+7 (495) 739-59-45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E-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mail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: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/>
            </a:rPr>
            <a:t>spros@spros-online.ru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Главный редактор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– Виноградова Ирина          Владимировна</a:t>
          </a:r>
          <a:br>
            <a:rPr lang="ru-RU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Контактные данные </a:t>
          </a:r>
          <a:r>
            <a:rPr lang="ru-RU" b="1" u="none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АНО</a:t>
          </a:r>
          <a:r>
            <a:rPr lang="ru-RU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b="1" u="none" dirty="0" err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РИПИ</a:t>
          </a:r>
          <a:r>
            <a:rPr lang="ru-RU" b="1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r>
            <a:rPr lang="ru-RU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u="none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Тел./факс: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+7 (499) 165-56-71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E-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mail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: </a:t>
          </a:r>
          <a:r>
            <a:rPr lang="en-US" u="sng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test</a:t>
          </a:r>
          <a:r>
            <a:rPr lang="ru-RU" u="sng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@</a:t>
          </a:r>
          <a:r>
            <a:rPr lang="en-US" u="sng" dirty="0" err="1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ripi</a:t>
          </a:r>
          <a:r>
            <a:rPr lang="ru-RU" u="sng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-</a:t>
          </a:r>
          <a:r>
            <a:rPr lang="en-US" u="sng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test</a:t>
          </a:r>
          <a:r>
            <a:rPr lang="ru-RU" u="sng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.</a:t>
          </a:r>
          <a:r>
            <a:rPr lang="en-US" u="sng" dirty="0" err="1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ru</a:t>
          </a:r>
          <a:r>
            <a:rPr lang="ru-RU" u="sng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u="sng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Директор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– Арсеев Александр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Иварович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Руководитель проекта –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Волчек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Семен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Григорьевич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Спасибо за внимание!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BBB1255-AB22-410B-B44D-12E6BC358B87}" type="parTrans" cxnId="{C5894234-D961-4025-9404-60E0D8832116}">
      <dgm:prSet/>
      <dgm:spPr/>
      <dgm:t>
        <a:bodyPr/>
        <a:lstStyle/>
        <a:p>
          <a:endParaRPr lang="ru-RU"/>
        </a:p>
      </dgm:t>
    </dgm:pt>
    <dgm:pt modelId="{0F606B3E-47EB-4E61-A72B-64D9F0D109B4}" type="sibTrans" cxnId="{C5894234-D961-4025-9404-60E0D8832116}">
      <dgm:prSet/>
      <dgm:spPr/>
      <dgm:t>
        <a:bodyPr/>
        <a:lstStyle/>
        <a:p>
          <a:endParaRPr lang="ru-RU"/>
        </a:p>
      </dgm:t>
    </dgm:pt>
    <dgm:pt modelId="{1EE434E0-214E-48DF-A844-247F3356E8B0}" type="pres">
      <dgm:prSet presAssocID="{D859F977-BB8A-4CDB-8D0E-4572E1DACF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C6D1E6-2089-4BD9-93DA-7E61735DCE68}" type="pres">
      <dgm:prSet presAssocID="{D0426625-25F3-4BAE-A699-C094FC616B8D}" presName="vertOne" presStyleCnt="0"/>
      <dgm:spPr/>
    </dgm:pt>
    <dgm:pt modelId="{C699A251-E21E-48EB-A2EA-75094334BE6A}" type="pres">
      <dgm:prSet presAssocID="{D0426625-25F3-4BAE-A699-C094FC616B8D}" presName="txOne" presStyleLbl="node0" presStyleIdx="0" presStyleCnt="1" custLinFactNeighborX="-29130" custLinFactNeighborY="-11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7578AD-7B39-44E3-AC7B-0BD747533166}" type="pres">
      <dgm:prSet presAssocID="{D0426625-25F3-4BAE-A699-C094FC616B8D}" presName="horzOne" presStyleCnt="0"/>
      <dgm:spPr/>
    </dgm:pt>
  </dgm:ptLst>
  <dgm:cxnLst>
    <dgm:cxn modelId="{C07B4A42-356F-43BB-B280-B39DC644A3B6}" type="presOf" srcId="{D0426625-25F3-4BAE-A699-C094FC616B8D}" destId="{C699A251-E21E-48EB-A2EA-75094334BE6A}" srcOrd="0" destOrd="0" presId="urn:microsoft.com/office/officeart/2005/8/layout/hierarchy4"/>
    <dgm:cxn modelId="{95E8D2A7-8727-4841-91D1-7F9D7596B030}" type="presOf" srcId="{D859F977-BB8A-4CDB-8D0E-4572E1DACF85}" destId="{1EE434E0-214E-48DF-A844-247F3356E8B0}" srcOrd="0" destOrd="0" presId="urn:microsoft.com/office/officeart/2005/8/layout/hierarchy4"/>
    <dgm:cxn modelId="{C5894234-D961-4025-9404-60E0D8832116}" srcId="{D859F977-BB8A-4CDB-8D0E-4572E1DACF85}" destId="{D0426625-25F3-4BAE-A699-C094FC616B8D}" srcOrd="0" destOrd="0" parTransId="{3BBB1255-AB22-410B-B44D-12E6BC358B87}" sibTransId="{0F606B3E-47EB-4E61-A72B-64D9F0D109B4}"/>
    <dgm:cxn modelId="{42EDF5D4-5155-4B0F-B54F-54184202DA65}" type="presParOf" srcId="{1EE434E0-214E-48DF-A844-247F3356E8B0}" destId="{C6C6D1E6-2089-4BD9-93DA-7E61735DCE68}" srcOrd="0" destOrd="0" presId="urn:microsoft.com/office/officeart/2005/8/layout/hierarchy4"/>
    <dgm:cxn modelId="{FFC69844-FF15-4AB3-85DE-0F78F31C8A1C}" type="presParOf" srcId="{C6C6D1E6-2089-4BD9-93DA-7E61735DCE68}" destId="{C699A251-E21E-48EB-A2EA-75094334BE6A}" srcOrd="0" destOrd="0" presId="urn:microsoft.com/office/officeart/2005/8/layout/hierarchy4"/>
    <dgm:cxn modelId="{E24CDD9A-3B87-4AD0-949F-EA711967BE08}" type="presParOf" srcId="{C6C6D1E6-2089-4BD9-93DA-7E61735DCE68}" destId="{BC7578AD-7B39-44E3-AC7B-0BD74753316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B97A0-FCDA-4E91-B315-16691D6470B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A0C8F3A-927E-4BE1-B854-26D2FB3AEB89}">
      <dgm:prSet custT="1"/>
      <dgm:spPr/>
      <dgm:t>
        <a:bodyPr/>
        <a:lstStyle/>
        <a:p>
          <a:pPr algn="ctr" rtl="0"/>
          <a:r>
            <a:rPr lang="ru-RU" sz="2800" b="1" dirty="0" smtClean="0"/>
            <a:t>Основополагающие права потребителя</a:t>
          </a:r>
          <a:endParaRPr lang="ru-RU" sz="2800" dirty="0"/>
        </a:p>
      </dgm:t>
    </dgm:pt>
    <dgm:pt modelId="{2E6FB039-A869-4890-A03A-E390EEB922F6}" type="parTrans" cxnId="{B7771283-6258-4416-8112-231295BBDA5C}">
      <dgm:prSet/>
      <dgm:spPr/>
      <dgm:t>
        <a:bodyPr/>
        <a:lstStyle/>
        <a:p>
          <a:endParaRPr lang="ru-RU"/>
        </a:p>
      </dgm:t>
    </dgm:pt>
    <dgm:pt modelId="{9A516DD4-C7EC-4574-A9BB-7E5E1CFB3360}" type="sibTrans" cxnId="{B7771283-6258-4416-8112-231295BBDA5C}">
      <dgm:prSet/>
      <dgm:spPr/>
      <dgm:t>
        <a:bodyPr/>
        <a:lstStyle/>
        <a:p>
          <a:endParaRPr lang="ru-RU"/>
        </a:p>
      </dgm:t>
    </dgm:pt>
    <dgm:pt modelId="{004B90F9-A180-4DB0-9DCA-055F55D35424}" type="pres">
      <dgm:prSet presAssocID="{9B3B97A0-FCDA-4E91-B315-16691D647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4637C-38D6-48AF-AE7F-8CA7DD84E474}" type="pres">
      <dgm:prSet presAssocID="{0A0C8F3A-927E-4BE1-B854-26D2FB3AEB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20A6F-82A3-4BA8-85BA-14A3415006D1}" type="presOf" srcId="{9B3B97A0-FCDA-4E91-B315-16691D6470B3}" destId="{004B90F9-A180-4DB0-9DCA-055F55D35424}" srcOrd="0" destOrd="0" presId="urn:microsoft.com/office/officeart/2005/8/layout/vList2"/>
    <dgm:cxn modelId="{B7771283-6258-4416-8112-231295BBDA5C}" srcId="{9B3B97A0-FCDA-4E91-B315-16691D6470B3}" destId="{0A0C8F3A-927E-4BE1-B854-26D2FB3AEB89}" srcOrd="0" destOrd="0" parTransId="{2E6FB039-A869-4890-A03A-E390EEB922F6}" sibTransId="{9A516DD4-C7EC-4574-A9BB-7E5E1CFB3360}"/>
    <dgm:cxn modelId="{7FC46BDA-8765-4279-9B9E-B95A83A717AE}" type="presOf" srcId="{0A0C8F3A-927E-4BE1-B854-26D2FB3AEB89}" destId="{5D44637C-38D6-48AF-AE7F-8CA7DD84E474}" srcOrd="0" destOrd="0" presId="urn:microsoft.com/office/officeart/2005/8/layout/vList2"/>
    <dgm:cxn modelId="{5AC60105-2764-4084-BA80-715248150D83}" type="presParOf" srcId="{004B90F9-A180-4DB0-9DCA-055F55D35424}" destId="{5D44637C-38D6-48AF-AE7F-8CA7DD84E4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7CDDE-0BB2-4ABC-8E0C-333BB374616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3DDAF79-4F00-4D2B-8A2B-6C16C592AFED}">
      <dgm:prSet custT="1"/>
      <dgm:spPr/>
      <dgm:t>
        <a:bodyPr/>
        <a:lstStyle/>
        <a:p>
          <a:pPr algn="ctr" rtl="0"/>
          <a:r>
            <a:rPr lang="ru-RU" sz="2800" b="1" dirty="0" smtClean="0"/>
            <a:t>Проблемы рынка</a:t>
          </a:r>
          <a:endParaRPr lang="ru-RU" sz="2800" dirty="0"/>
        </a:p>
      </dgm:t>
    </dgm:pt>
    <dgm:pt modelId="{1E30F0D1-80E0-4465-BDC1-16D1EF6D61FA}" type="parTrans" cxnId="{3BC43127-378A-42C3-9323-5886AFBC90B2}">
      <dgm:prSet/>
      <dgm:spPr/>
      <dgm:t>
        <a:bodyPr/>
        <a:lstStyle/>
        <a:p>
          <a:endParaRPr lang="ru-RU"/>
        </a:p>
      </dgm:t>
    </dgm:pt>
    <dgm:pt modelId="{A2C4445C-C54D-47DE-A0E5-B132EC854E6B}" type="sibTrans" cxnId="{3BC43127-378A-42C3-9323-5886AFBC90B2}">
      <dgm:prSet/>
      <dgm:spPr/>
      <dgm:t>
        <a:bodyPr/>
        <a:lstStyle/>
        <a:p>
          <a:endParaRPr lang="ru-RU"/>
        </a:p>
      </dgm:t>
    </dgm:pt>
    <dgm:pt modelId="{4273E32D-E82B-450E-90BB-6BDEE51C49AC}" type="pres">
      <dgm:prSet presAssocID="{9117CDDE-0BB2-4ABC-8E0C-333BB37461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81CE5-86D5-48A1-A3BE-715B71C2F56A}" type="pres">
      <dgm:prSet presAssocID="{F3DDAF79-4F00-4D2B-8A2B-6C16C592AF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43127-378A-42C3-9323-5886AFBC90B2}" srcId="{9117CDDE-0BB2-4ABC-8E0C-333BB374616F}" destId="{F3DDAF79-4F00-4D2B-8A2B-6C16C592AFED}" srcOrd="0" destOrd="0" parTransId="{1E30F0D1-80E0-4465-BDC1-16D1EF6D61FA}" sibTransId="{A2C4445C-C54D-47DE-A0E5-B132EC854E6B}"/>
    <dgm:cxn modelId="{BF59E640-1C9A-41AD-AF17-941BA1242C51}" type="presOf" srcId="{F3DDAF79-4F00-4D2B-8A2B-6C16C592AFED}" destId="{5E781CE5-86D5-48A1-A3BE-715B71C2F56A}" srcOrd="0" destOrd="0" presId="urn:microsoft.com/office/officeart/2005/8/layout/vList2"/>
    <dgm:cxn modelId="{9CCA5C2C-1EBD-4A45-86B8-4C4CDAE253E4}" type="presOf" srcId="{9117CDDE-0BB2-4ABC-8E0C-333BB374616F}" destId="{4273E32D-E82B-450E-90BB-6BDEE51C49AC}" srcOrd="0" destOrd="0" presId="urn:microsoft.com/office/officeart/2005/8/layout/vList2"/>
    <dgm:cxn modelId="{A9C7395C-A110-492B-BD2D-D364768FDFE2}" type="presParOf" srcId="{4273E32D-E82B-450E-90BB-6BDEE51C49AC}" destId="{5E781CE5-86D5-48A1-A3BE-715B71C2F5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7F8FB2-E73B-4472-8928-3E1456FDA2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AC695-5D40-40E9-8649-221950A2A377}">
      <dgm:prSet/>
      <dgm:spPr/>
      <dgm:t>
        <a:bodyPr/>
        <a:lstStyle/>
        <a:p>
          <a:pPr algn="just" rtl="0"/>
          <a:r>
            <a:rPr lang="ru-RU" dirty="0" smtClean="0"/>
            <a:t>Политика обеспечения свободы предпринимательской деятельности привела к устранению не только избыточных административных барьеров, но и к разбалансировке системы государственного контроля. В частности в тех сферах, где государственный контроль особенно необходим для предотвращения причинения вреда жизни и здоровью граждан (реализация продовольственных товаров, оказание услуг общественного питания, и т. п.). </a:t>
          </a:r>
          <a:endParaRPr lang="ru-RU" dirty="0"/>
        </a:p>
      </dgm:t>
    </dgm:pt>
    <dgm:pt modelId="{EF1FC9E1-B6F4-42E0-BA1B-91A7D0D6B3E4}" type="parTrans" cxnId="{04C99717-BA79-460C-89D5-DF0335E5E3DD}">
      <dgm:prSet/>
      <dgm:spPr/>
      <dgm:t>
        <a:bodyPr/>
        <a:lstStyle/>
        <a:p>
          <a:endParaRPr lang="ru-RU"/>
        </a:p>
      </dgm:t>
    </dgm:pt>
    <dgm:pt modelId="{64A4DBD4-593C-4FED-8A8B-9B11141AB6C1}" type="sibTrans" cxnId="{04C99717-BA79-460C-89D5-DF0335E5E3DD}">
      <dgm:prSet/>
      <dgm:spPr/>
      <dgm:t>
        <a:bodyPr/>
        <a:lstStyle/>
        <a:p>
          <a:endParaRPr lang="ru-RU"/>
        </a:p>
      </dgm:t>
    </dgm:pt>
    <dgm:pt modelId="{63EF938F-ED07-41A0-811D-475BC27EF36B}">
      <dgm:prSet/>
      <dgm:spPr/>
      <dgm:t>
        <a:bodyPr/>
        <a:lstStyle/>
        <a:p>
          <a:pPr algn="just" rtl="0"/>
          <a:r>
            <a:rPr lang="ru-RU" dirty="0" smtClean="0"/>
            <a:t>Сложившаяся ситуация может привести к необратимым последствиям в области защиты прав потребителей и поддержки добросовестных производителей, продукция которых не выдерживают конкуренции с фальсифицированными товарами и продуктами питания, масса которых неуклонно возрастает. </a:t>
          </a:r>
          <a:endParaRPr lang="ru-RU" dirty="0"/>
        </a:p>
      </dgm:t>
    </dgm:pt>
    <dgm:pt modelId="{01AC6A80-6AFB-4986-BE50-22BE0D9984E2}" type="parTrans" cxnId="{5906CBCB-37DC-4AAD-B6D7-08874C12D6CB}">
      <dgm:prSet/>
      <dgm:spPr/>
      <dgm:t>
        <a:bodyPr/>
        <a:lstStyle/>
        <a:p>
          <a:endParaRPr lang="ru-RU"/>
        </a:p>
      </dgm:t>
    </dgm:pt>
    <dgm:pt modelId="{B8DA78EB-D45C-4096-99D9-CB44058F5704}" type="sibTrans" cxnId="{5906CBCB-37DC-4AAD-B6D7-08874C12D6CB}">
      <dgm:prSet/>
      <dgm:spPr/>
      <dgm:t>
        <a:bodyPr/>
        <a:lstStyle/>
        <a:p>
          <a:endParaRPr lang="ru-RU"/>
        </a:p>
      </dgm:t>
    </dgm:pt>
    <dgm:pt modelId="{F5CF9E99-8709-4C70-88C3-9F9DA0CF62E2}" type="pres">
      <dgm:prSet presAssocID="{3A7F8FB2-E73B-4472-8928-3E1456FDA2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E49BD-C05B-47F4-8097-C3CE8C2DC9A6}" type="pres">
      <dgm:prSet presAssocID="{5F1AC695-5D40-40E9-8649-221950A2A3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207A2-1B99-406C-BB1A-C742330F10F3}" type="pres">
      <dgm:prSet presAssocID="{64A4DBD4-593C-4FED-8A8B-9B11141AB6C1}" presName="spacer" presStyleCnt="0"/>
      <dgm:spPr/>
    </dgm:pt>
    <dgm:pt modelId="{1E677D7C-6AEF-446F-A349-4B9A5B0CBB1C}" type="pres">
      <dgm:prSet presAssocID="{63EF938F-ED07-41A0-811D-475BC27EF36B}" presName="parentText" presStyleLbl="node1" presStyleIdx="1" presStyleCnt="2" custLinFactY="9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E3A1E-14DA-4A5C-B752-26F6649AF7DF}" type="presOf" srcId="{5F1AC695-5D40-40E9-8649-221950A2A377}" destId="{513E49BD-C05B-47F4-8097-C3CE8C2DC9A6}" srcOrd="0" destOrd="0" presId="urn:microsoft.com/office/officeart/2005/8/layout/vList2"/>
    <dgm:cxn modelId="{5906CBCB-37DC-4AAD-B6D7-08874C12D6CB}" srcId="{3A7F8FB2-E73B-4472-8928-3E1456FDA2C1}" destId="{63EF938F-ED07-41A0-811D-475BC27EF36B}" srcOrd="1" destOrd="0" parTransId="{01AC6A80-6AFB-4986-BE50-22BE0D9984E2}" sibTransId="{B8DA78EB-D45C-4096-99D9-CB44058F5704}"/>
    <dgm:cxn modelId="{04C99717-BA79-460C-89D5-DF0335E5E3DD}" srcId="{3A7F8FB2-E73B-4472-8928-3E1456FDA2C1}" destId="{5F1AC695-5D40-40E9-8649-221950A2A377}" srcOrd="0" destOrd="0" parTransId="{EF1FC9E1-B6F4-42E0-BA1B-91A7D0D6B3E4}" sibTransId="{64A4DBD4-593C-4FED-8A8B-9B11141AB6C1}"/>
    <dgm:cxn modelId="{DCD17E6C-2D2F-4684-9AE8-D8EA9461ACC2}" type="presOf" srcId="{3A7F8FB2-E73B-4472-8928-3E1456FDA2C1}" destId="{F5CF9E99-8709-4C70-88C3-9F9DA0CF62E2}" srcOrd="0" destOrd="0" presId="urn:microsoft.com/office/officeart/2005/8/layout/vList2"/>
    <dgm:cxn modelId="{4A4E0826-6D4D-49BB-A17C-9D65A243F258}" type="presOf" srcId="{63EF938F-ED07-41A0-811D-475BC27EF36B}" destId="{1E677D7C-6AEF-446F-A349-4B9A5B0CBB1C}" srcOrd="0" destOrd="0" presId="urn:microsoft.com/office/officeart/2005/8/layout/vList2"/>
    <dgm:cxn modelId="{DA3C9DC5-F060-4ABC-9A00-58B0A66B3FC7}" type="presParOf" srcId="{F5CF9E99-8709-4C70-88C3-9F9DA0CF62E2}" destId="{513E49BD-C05B-47F4-8097-C3CE8C2DC9A6}" srcOrd="0" destOrd="0" presId="urn:microsoft.com/office/officeart/2005/8/layout/vList2"/>
    <dgm:cxn modelId="{9D84C05A-EAB0-4D22-A997-2138802E5C8E}" type="presParOf" srcId="{F5CF9E99-8709-4C70-88C3-9F9DA0CF62E2}" destId="{96C207A2-1B99-406C-BB1A-C742330F10F3}" srcOrd="1" destOrd="0" presId="urn:microsoft.com/office/officeart/2005/8/layout/vList2"/>
    <dgm:cxn modelId="{4790155A-A56B-417F-B08F-03E91F29073D}" type="presParOf" srcId="{F5CF9E99-8709-4C70-88C3-9F9DA0CF62E2}" destId="{1E677D7C-6AEF-446F-A349-4B9A5B0CBB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AA6779-15BF-44AF-B18B-845F2A48772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0275FFE-5EE9-4F22-9468-59A4B365E28C}">
      <dgm:prSet custT="1"/>
      <dgm:spPr/>
      <dgm:t>
        <a:bodyPr/>
        <a:lstStyle/>
        <a:p>
          <a:pPr algn="ctr" rtl="0"/>
          <a:r>
            <a:rPr lang="ru-RU" sz="2800" b="1" dirty="0" smtClean="0"/>
            <a:t>Цели проекта</a:t>
          </a:r>
          <a:endParaRPr lang="ru-RU" sz="2800" dirty="0"/>
        </a:p>
      </dgm:t>
    </dgm:pt>
    <dgm:pt modelId="{EB5F3A8A-0E22-4CFB-BEAC-8554A2501719}" type="parTrans" cxnId="{BC157D2D-C5E7-44C9-BD67-72F45B4F09AC}">
      <dgm:prSet/>
      <dgm:spPr/>
      <dgm:t>
        <a:bodyPr/>
        <a:lstStyle/>
        <a:p>
          <a:endParaRPr lang="ru-RU"/>
        </a:p>
      </dgm:t>
    </dgm:pt>
    <dgm:pt modelId="{8496457B-D5E8-4583-AA9A-AB63E58D0BAE}" type="sibTrans" cxnId="{BC157D2D-C5E7-44C9-BD67-72F45B4F09AC}">
      <dgm:prSet/>
      <dgm:spPr/>
      <dgm:t>
        <a:bodyPr/>
        <a:lstStyle/>
        <a:p>
          <a:endParaRPr lang="ru-RU"/>
        </a:p>
      </dgm:t>
    </dgm:pt>
    <dgm:pt modelId="{6F0F51DC-A29E-464C-8B85-6F6C92CEB3FB}" type="pres">
      <dgm:prSet presAssocID="{A4AA6779-15BF-44AF-B18B-845F2A487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CFDF7-480B-47D0-97E7-44143FB3D3E9}" type="pres">
      <dgm:prSet presAssocID="{A0275FFE-5EE9-4F22-9468-59A4B365E2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2A267-C38D-4B41-903A-A6FA06129523}" type="presOf" srcId="{A0275FFE-5EE9-4F22-9468-59A4B365E28C}" destId="{C56CFDF7-480B-47D0-97E7-44143FB3D3E9}" srcOrd="0" destOrd="0" presId="urn:microsoft.com/office/officeart/2005/8/layout/vList2"/>
    <dgm:cxn modelId="{BC157D2D-C5E7-44C9-BD67-72F45B4F09AC}" srcId="{A4AA6779-15BF-44AF-B18B-845F2A487729}" destId="{A0275FFE-5EE9-4F22-9468-59A4B365E28C}" srcOrd="0" destOrd="0" parTransId="{EB5F3A8A-0E22-4CFB-BEAC-8554A2501719}" sibTransId="{8496457B-D5E8-4583-AA9A-AB63E58D0BAE}"/>
    <dgm:cxn modelId="{CDC12A73-FE35-48D5-AA67-BC14EEA04CB2}" type="presOf" srcId="{A4AA6779-15BF-44AF-B18B-845F2A487729}" destId="{6F0F51DC-A29E-464C-8B85-6F6C92CEB3FB}" srcOrd="0" destOrd="0" presId="urn:microsoft.com/office/officeart/2005/8/layout/vList2"/>
    <dgm:cxn modelId="{54A12D35-BA1F-4793-B350-7CD9BC9446D0}" type="presParOf" srcId="{6F0F51DC-A29E-464C-8B85-6F6C92CEB3FB}" destId="{C56CFDF7-480B-47D0-97E7-44143FB3D3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63C9DB-C317-45A4-9B3C-946D16B687D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246EDB-2D82-41E1-9438-5955A6B17182}">
      <dgm:prSet custT="1"/>
      <dgm:spPr/>
      <dgm:t>
        <a:bodyPr/>
        <a:lstStyle/>
        <a:p>
          <a:pPr algn="ctr" rtl="0"/>
          <a:r>
            <a:rPr lang="ru-RU" sz="2800" b="1" dirty="0" smtClean="0"/>
            <a:t>Отличительные черты проекта</a:t>
          </a:r>
          <a:endParaRPr lang="ru-RU" sz="2800" dirty="0"/>
        </a:p>
      </dgm:t>
    </dgm:pt>
    <dgm:pt modelId="{723003E2-4103-4499-A4A7-8D6368BD87E5}" type="parTrans" cxnId="{6B3C37A1-17A5-4EB9-A28A-4AF839855A6E}">
      <dgm:prSet/>
      <dgm:spPr/>
      <dgm:t>
        <a:bodyPr/>
        <a:lstStyle/>
        <a:p>
          <a:endParaRPr lang="ru-RU"/>
        </a:p>
      </dgm:t>
    </dgm:pt>
    <dgm:pt modelId="{70197B6B-F193-4280-B551-4DE513C76B6D}" type="sibTrans" cxnId="{6B3C37A1-17A5-4EB9-A28A-4AF839855A6E}">
      <dgm:prSet/>
      <dgm:spPr/>
      <dgm:t>
        <a:bodyPr/>
        <a:lstStyle/>
        <a:p>
          <a:endParaRPr lang="ru-RU"/>
        </a:p>
      </dgm:t>
    </dgm:pt>
    <dgm:pt modelId="{D433E136-EC0A-4420-9B43-A7F94990182C}" type="pres">
      <dgm:prSet presAssocID="{6D63C9DB-C317-45A4-9B3C-946D16B687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41669C-74B2-4E86-B1BB-9B59D7662D1C}" type="pres">
      <dgm:prSet presAssocID="{B9246EDB-2D82-41E1-9438-5955A6B171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C37A1-17A5-4EB9-A28A-4AF839855A6E}" srcId="{6D63C9DB-C317-45A4-9B3C-946D16B687DF}" destId="{B9246EDB-2D82-41E1-9438-5955A6B17182}" srcOrd="0" destOrd="0" parTransId="{723003E2-4103-4499-A4A7-8D6368BD87E5}" sibTransId="{70197B6B-F193-4280-B551-4DE513C76B6D}"/>
    <dgm:cxn modelId="{0B8CEEF7-554C-4F74-BAB0-779D027BAEB1}" type="presOf" srcId="{6D63C9DB-C317-45A4-9B3C-946D16B687DF}" destId="{D433E136-EC0A-4420-9B43-A7F94990182C}" srcOrd="0" destOrd="0" presId="urn:microsoft.com/office/officeart/2005/8/layout/vList2"/>
    <dgm:cxn modelId="{D5E9B717-9B9D-459A-968C-D7A374CB38F4}" type="presOf" srcId="{B9246EDB-2D82-41E1-9438-5955A6B17182}" destId="{7541669C-74B2-4E86-B1BB-9B59D7662D1C}" srcOrd="0" destOrd="0" presId="urn:microsoft.com/office/officeart/2005/8/layout/vList2"/>
    <dgm:cxn modelId="{5EA05CD6-4FBA-42A3-BD0E-D78A1F911726}" type="presParOf" srcId="{D433E136-EC0A-4420-9B43-A7F94990182C}" destId="{7541669C-74B2-4E86-B1BB-9B59D7662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793860-9AC2-46DF-BA44-398A2AF0FC9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77158D5-C1C3-44A6-A4AD-037E2456A566}">
      <dgm:prSet custT="1"/>
      <dgm:spPr/>
      <dgm:t>
        <a:bodyPr/>
        <a:lstStyle/>
        <a:p>
          <a:pPr algn="ctr" rtl="0"/>
          <a:r>
            <a:rPr lang="ru-RU" sz="2800" b="1" smtClean="0"/>
            <a:t>Разделы портала</a:t>
          </a:r>
          <a:endParaRPr lang="ru-RU" sz="2800" dirty="0"/>
        </a:p>
      </dgm:t>
    </dgm:pt>
    <dgm:pt modelId="{00B62111-BCEC-49E3-ABE5-331E7EB2C5E6}" type="parTrans" cxnId="{F0FD6302-0189-4A8A-A3E1-CEC7CC1E1FC5}">
      <dgm:prSet/>
      <dgm:spPr/>
      <dgm:t>
        <a:bodyPr/>
        <a:lstStyle/>
        <a:p>
          <a:endParaRPr lang="ru-RU"/>
        </a:p>
      </dgm:t>
    </dgm:pt>
    <dgm:pt modelId="{85ADFE64-4E62-41F4-98E2-E58FF31690BD}" type="sibTrans" cxnId="{F0FD6302-0189-4A8A-A3E1-CEC7CC1E1FC5}">
      <dgm:prSet/>
      <dgm:spPr/>
      <dgm:t>
        <a:bodyPr/>
        <a:lstStyle/>
        <a:p>
          <a:endParaRPr lang="ru-RU"/>
        </a:p>
      </dgm:t>
    </dgm:pt>
    <dgm:pt modelId="{74D146CA-449E-41F7-90C4-272E47EE5407}" type="pres">
      <dgm:prSet presAssocID="{5D793860-9AC2-46DF-BA44-398A2AF0FC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B1231-CE3E-4CA3-8981-C935DE26601F}" type="pres">
      <dgm:prSet presAssocID="{377158D5-C1C3-44A6-A4AD-037E2456A566}" presName="parentText" presStyleLbl="node1" presStyleIdx="0" presStyleCnt="1" custLinFactNeighborY="13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000BA-E119-42D5-8225-9192A0EDABBE}" type="presOf" srcId="{5D793860-9AC2-46DF-BA44-398A2AF0FC99}" destId="{74D146CA-449E-41F7-90C4-272E47EE5407}" srcOrd="0" destOrd="0" presId="urn:microsoft.com/office/officeart/2005/8/layout/vList2"/>
    <dgm:cxn modelId="{EB67CD0F-C8F4-4A9F-88F5-73A2BBCF5EE5}" type="presOf" srcId="{377158D5-C1C3-44A6-A4AD-037E2456A566}" destId="{01EB1231-CE3E-4CA3-8981-C935DE26601F}" srcOrd="0" destOrd="0" presId="urn:microsoft.com/office/officeart/2005/8/layout/vList2"/>
    <dgm:cxn modelId="{F0FD6302-0189-4A8A-A3E1-CEC7CC1E1FC5}" srcId="{5D793860-9AC2-46DF-BA44-398A2AF0FC99}" destId="{377158D5-C1C3-44A6-A4AD-037E2456A566}" srcOrd="0" destOrd="0" parTransId="{00B62111-BCEC-49E3-ABE5-331E7EB2C5E6}" sibTransId="{85ADFE64-4E62-41F4-98E2-E58FF31690BD}"/>
    <dgm:cxn modelId="{3BC93631-403A-4A16-BF45-6A87641F2D67}" type="presParOf" srcId="{74D146CA-449E-41F7-90C4-272E47EE5407}" destId="{01EB1231-CE3E-4CA3-8981-C935DE2660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F25FE-D318-46B2-9B76-123AE472A09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74DD254-2680-4368-A031-AD998224D65F}">
      <dgm:prSet/>
      <dgm:spPr/>
      <dgm:t>
        <a:bodyPr/>
        <a:lstStyle/>
        <a:p>
          <a:pPr rtl="0"/>
          <a:r>
            <a:rPr lang="ru-RU" b="1" smtClean="0"/>
            <a:t>Пожаловаться</a:t>
          </a:r>
          <a:endParaRPr lang="ru-RU"/>
        </a:p>
      </dgm:t>
    </dgm:pt>
    <dgm:pt modelId="{7FC918C0-092C-43F5-A58B-75758D3E1E15}" type="parTrans" cxnId="{A8D23EC1-B4B5-4BEC-A434-B0FC286D2DE3}">
      <dgm:prSet/>
      <dgm:spPr/>
      <dgm:t>
        <a:bodyPr/>
        <a:lstStyle/>
        <a:p>
          <a:endParaRPr lang="ru-RU"/>
        </a:p>
      </dgm:t>
    </dgm:pt>
    <dgm:pt modelId="{3AEA268D-560C-4640-8CFA-A8A3F36DCFD2}" type="sibTrans" cxnId="{A8D23EC1-B4B5-4BEC-A434-B0FC286D2DE3}">
      <dgm:prSet/>
      <dgm:spPr/>
      <dgm:t>
        <a:bodyPr/>
        <a:lstStyle/>
        <a:p>
          <a:endParaRPr lang="ru-RU"/>
        </a:p>
      </dgm:t>
    </dgm:pt>
    <dgm:pt modelId="{10BE7EBC-8377-41B8-B9AF-B2F0B9A47BA8}">
      <dgm:prSet/>
      <dgm:spPr/>
      <dgm:t>
        <a:bodyPr/>
        <a:lstStyle/>
        <a:p>
          <a:pPr rtl="0"/>
          <a:r>
            <a:rPr lang="ru-RU" b="1" smtClean="0"/>
            <a:t>Тесты</a:t>
          </a:r>
          <a:endParaRPr lang="ru-RU"/>
        </a:p>
      </dgm:t>
    </dgm:pt>
    <dgm:pt modelId="{7D3D28A3-3B65-4339-910B-9C67E4E573AF}" type="parTrans" cxnId="{79CF5A55-CFC5-4AB7-A261-7784A6AD0251}">
      <dgm:prSet/>
      <dgm:spPr/>
      <dgm:t>
        <a:bodyPr/>
        <a:lstStyle/>
        <a:p>
          <a:endParaRPr lang="ru-RU"/>
        </a:p>
      </dgm:t>
    </dgm:pt>
    <dgm:pt modelId="{F9C713FB-1D47-4811-AB35-D43FFCF7D602}" type="sibTrans" cxnId="{79CF5A55-CFC5-4AB7-A261-7784A6AD0251}">
      <dgm:prSet/>
      <dgm:spPr/>
      <dgm:t>
        <a:bodyPr/>
        <a:lstStyle/>
        <a:p>
          <a:endParaRPr lang="ru-RU"/>
        </a:p>
      </dgm:t>
    </dgm:pt>
    <dgm:pt modelId="{25D8E612-8CB0-464A-A0A5-16A99E27AA14}">
      <dgm:prSet/>
      <dgm:spPr/>
      <dgm:t>
        <a:bodyPr/>
        <a:lstStyle/>
        <a:p>
          <a:pPr rtl="0"/>
          <a:r>
            <a:rPr lang="ru-RU" b="1" dirty="0" smtClean="0"/>
            <a:t>Информационная система «</a:t>
          </a:r>
          <a:r>
            <a:rPr lang="ru-RU" b="1" dirty="0" err="1" smtClean="0"/>
            <a:t>СПРОСпотребнадзор</a:t>
          </a:r>
          <a:r>
            <a:rPr lang="ru-RU" b="1" dirty="0" smtClean="0"/>
            <a:t>»</a:t>
          </a:r>
          <a:endParaRPr lang="ru-RU" dirty="0"/>
        </a:p>
      </dgm:t>
    </dgm:pt>
    <dgm:pt modelId="{42749D6E-0099-4F23-AB95-FC77F898A3F3}" type="parTrans" cxnId="{59F204E7-0ACF-412D-B434-8CCBF1F3A60E}">
      <dgm:prSet/>
      <dgm:spPr/>
      <dgm:t>
        <a:bodyPr/>
        <a:lstStyle/>
        <a:p>
          <a:endParaRPr lang="ru-RU"/>
        </a:p>
      </dgm:t>
    </dgm:pt>
    <dgm:pt modelId="{0399FFED-BF36-4AF0-9C84-2BB23D454406}" type="sibTrans" cxnId="{59F204E7-0ACF-412D-B434-8CCBF1F3A60E}">
      <dgm:prSet/>
      <dgm:spPr/>
      <dgm:t>
        <a:bodyPr/>
        <a:lstStyle/>
        <a:p>
          <a:endParaRPr lang="ru-RU"/>
        </a:p>
      </dgm:t>
    </dgm:pt>
    <dgm:pt modelId="{EFD8FC21-89AC-4568-A43C-74923E9DBEBA}">
      <dgm:prSet/>
      <dgm:spPr/>
      <dgm:t>
        <a:bodyPr/>
        <a:lstStyle/>
        <a:p>
          <a:pPr rtl="0"/>
          <a:r>
            <a:rPr lang="ru-RU" b="1" smtClean="0"/>
            <a:t>Разбор проблемных случаев</a:t>
          </a:r>
          <a:endParaRPr lang="ru-RU"/>
        </a:p>
      </dgm:t>
    </dgm:pt>
    <dgm:pt modelId="{8F62DA0F-E758-43BA-977F-BD4C3BAB400D}" type="parTrans" cxnId="{2E7F6B40-F551-47DD-96E1-D7ACC413793C}">
      <dgm:prSet/>
      <dgm:spPr/>
      <dgm:t>
        <a:bodyPr/>
        <a:lstStyle/>
        <a:p>
          <a:endParaRPr lang="ru-RU"/>
        </a:p>
      </dgm:t>
    </dgm:pt>
    <dgm:pt modelId="{7CB125D1-639F-4889-84D3-A7132F5C92F7}" type="sibTrans" cxnId="{2E7F6B40-F551-47DD-96E1-D7ACC413793C}">
      <dgm:prSet/>
      <dgm:spPr/>
      <dgm:t>
        <a:bodyPr/>
        <a:lstStyle/>
        <a:p>
          <a:endParaRPr lang="ru-RU"/>
        </a:p>
      </dgm:t>
    </dgm:pt>
    <dgm:pt modelId="{F952BC94-6CE9-445E-9BFB-09C3ADB18EF6}">
      <dgm:prSet/>
      <dgm:spPr/>
      <dgm:t>
        <a:bodyPr/>
        <a:lstStyle/>
        <a:p>
          <a:pPr rtl="0"/>
          <a:r>
            <a:rPr lang="ru-RU" b="1" smtClean="0"/>
            <a:t>Юридическая консультация</a:t>
          </a:r>
          <a:endParaRPr lang="ru-RU"/>
        </a:p>
      </dgm:t>
    </dgm:pt>
    <dgm:pt modelId="{EE286224-82BD-42AA-8661-DC569AF4D98E}" type="parTrans" cxnId="{A15733D8-2AB8-4FC6-A152-14A3781C1A11}">
      <dgm:prSet/>
      <dgm:spPr/>
      <dgm:t>
        <a:bodyPr/>
        <a:lstStyle/>
        <a:p>
          <a:endParaRPr lang="ru-RU"/>
        </a:p>
      </dgm:t>
    </dgm:pt>
    <dgm:pt modelId="{B4FCBD14-761D-4D9B-8263-97D9456EB0AD}" type="sibTrans" cxnId="{A15733D8-2AB8-4FC6-A152-14A3781C1A11}">
      <dgm:prSet/>
      <dgm:spPr/>
      <dgm:t>
        <a:bodyPr/>
        <a:lstStyle/>
        <a:p>
          <a:endParaRPr lang="ru-RU"/>
        </a:p>
      </dgm:t>
    </dgm:pt>
    <dgm:pt modelId="{DEB51EF1-6EDA-40EB-B21C-52CB18CBFD73}">
      <dgm:prSet/>
      <dgm:spPr/>
      <dgm:t>
        <a:bodyPr/>
        <a:lstStyle/>
        <a:p>
          <a:pPr rtl="0"/>
          <a:r>
            <a:rPr lang="ru-RU" b="1" smtClean="0"/>
            <a:t>Адвокат потребителя</a:t>
          </a:r>
          <a:endParaRPr lang="ru-RU"/>
        </a:p>
      </dgm:t>
    </dgm:pt>
    <dgm:pt modelId="{C635C5A0-5913-4841-BE9D-E5273AB86F6A}" type="parTrans" cxnId="{C289514D-3C9D-4F70-9C43-D3067824C0A6}">
      <dgm:prSet/>
      <dgm:spPr/>
      <dgm:t>
        <a:bodyPr/>
        <a:lstStyle/>
        <a:p>
          <a:endParaRPr lang="ru-RU"/>
        </a:p>
      </dgm:t>
    </dgm:pt>
    <dgm:pt modelId="{242745BA-F8C9-4F88-859E-0DAFCA74D698}" type="sibTrans" cxnId="{C289514D-3C9D-4F70-9C43-D3067824C0A6}">
      <dgm:prSet/>
      <dgm:spPr/>
      <dgm:t>
        <a:bodyPr/>
        <a:lstStyle/>
        <a:p>
          <a:endParaRPr lang="ru-RU"/>
        </a:p>
      </dgm:t>
    </dgm:pt>
    <dgm:pt modelId="{995996AB-A9D5-43F4-B01C-496CC5108EB8}">
      <dgm:prSet/>
      <dgm:spPr/>
      <dgm:t>
        <a:bodyPr/>
        <a:lstStyle/>
        <a:p>
          <a:pPr rtl="0"/>
          <a:r>
            <a:rPr lang="ru-RU" b="1" dirty="0" smtClean="0"/>
            <a:t>Учебник основ потребительских знаний</a:t>
          </a:r>
          <a:endParaRPr lang="ru-RU" dirty="0"/>
        </a:p>
      </dgm:t>
    </dgm:pt>
    <dgm:pt modelId="{7FADBFBC-3E33-4576-BC6C-DE6781C1C4F8}" type="parTrans" cxnId="{1C4BD8B2-95B5-4CEE-9359-642F1A8D2E81}">
      <dgm:prSet/>
      <dgm:spPr/>
      <dgm:t>
        <a:bodyPr/>
        <a:lstStyle/>
        <a:p>
          <a:endParaRPr lang="ru-RU"/>
        </a:p>
      </dgm:t>
    </dgm:pt>
    <dgm:pt modelId="{B40C773D-B217-4B93-8C12-9E22FE1E4FF0}" type="sibTrans" cxnId="{1C4BD8B2-95B5-4CEE-9359-642F1A8D2E81}">
      <dgm:prSet/>
      <dgm:spPr/>
      <dgm:t>
        <a:bodyPr/>
        <a:lstStyle/>
        <a:p>
          <a:endParaRPr lang="ru-RU"/>
        </a:p>
      </dgm:t>
    </dgm:pt>
    <dgm:pt modelId="{917C7FE4-73CA-4E0E-A59E-BC6CA107AE44}" type="pres">
      <dgm:prSet presAssocID="{EC0F25FE-D318-46B2-9B76-123AE472A0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2FDF1-F732-40BC-B985-4A5E1B2713F2}" type="pres">
      <dgm:prSet presAssocID="{574DD254-2680-4368-A031-AD998224D65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9835F-1623-4F1B-8C0A-30D04E29185F}" type="pres">
      <dgm:prSet presAssocID="{3AEA268D-560C-4640-8CFA-A8A3F36DCFD2}" presName="spacer" presStyleCnt="0"/>
      <dgm:spPr/>
    </dgm:pt>
    <dgm:pt modelId="{ED247623-8089-4B92-B07F-DFB0F56800F5}" type="pres">
      <dgm:prSet presAssocID="{10BE7EBC-8377-41B8-B9AF-B2F0B9A47BA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D2E41-1E62-484C-9977-54F02EA6456D}" type="pres">
      <dgm:prSet presAssocID="{F9C713FB-1D47-4811-AB35-D43FFCF7D602}" presName="spacer" presStyleCnt="0"/>
      <dgm:spPr/>
    </dgm:pt>
    <dgm:pt modelId="{9D69FA13-8971-4CC1-970C-9A060C168C0B}" type="pres">
      <dgm:prSet presAssocID="{25D8E612-8CB0-464A-A0A5-16A99E27AA1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689FA-47C9-43C9-B4CF-821ECF09D7EA}" type="pres">
      <dgm:prSet presAssocID="{0399FFED-BF36-4AF0-9C84-2BB23D454406}" presName="spacer" presStyleCnt="0"/>
      <dgm:spPr/>
    </dgm:pt>
    <dgm:pt modelId="{79DD1DD1-26CA-4044-A492-67FB4704635A}" type="pres">
      <dgm:prSet presAssocID="{EFD8FC21-89AC-4568-A43C-74923E9DBEB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35D4E-DB9D-4D9F-84AA-7FFFB1154F13}" type="pres">
      <dgm:prSet presAssocID="{7CB125D1-639F-4889-84D3-A7132F5C92F7}" presName="spacer" presStyleCnt="0"/>
      <dgm:spPr/>
    </dgm:pt>
    <dgm:pt modelId="{F545960F-96F9-4C1A-A811-3A49B8151C9C}" type="pres">
      <dgm:prSet presAssocID="{F952BC94-6CE9-445E-9BFB-09C3ADB18EF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6B90B-54B2-414B-A32A-87375967B0EB}" type="pres">
      <dgm:prSet presAssocID="{B4FCBD14-761D-4D9B-8263-97D9456EB0AD}" presName="spacer" presStyleCnt="0"/>
      <dgm:spPr/>
    </dgm:pt>
    <dgm:pt modelId="{466E06B3-AC0B-4A0B-9892-A5C6D41C08FA}" type="pres">
      <dgm:prSet presAssocID="{DEB51EF1-6EDA-40EB-B21C-52CB18CBFD7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82722-3D08-479B-97F3-796258C133AD}" type="pres">
      <dgm:prSet presAssocID="{242745BA-F8C9-4F88-859E-0DAFCA74D698}" presName="spacer" presStyleCnt="0"/>
      <dgm:spPr/>
    </dgm:pt>
    <dgm:pt modelId="{21DE6D81-A724-40F3-A624-B4E7C2DFB8FE}" type="pres">
      <dgm:prSet presAssocID="{995996AB-A9D5-43F4-B01C-496CC5108EB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5103B-54BC-4535-82D5-C2DF2ABCD51B}" type="presOf" srcId="{EC0F25FE-D318-46B2-9B76-123AE472A09D}" destId="{917C7FE4-73CA-4E0E-A59E-BC6CA107AE44}" srcOrd="0" destOrd="0" presId="urn:microsoft.com/office/officeart/2005/8/layout/vList2"/>
    <dgm:cxn modelId="{2E83D289-B291-4BEA-B2F4-0832DA20AC7B}" type="presOf" srcId="{EFD8FC21-89AC-4568-A43C-74923E9DBEBA}" destId="{79DD1DD1-26CA-4044-A492-67FB4704635A}" srcOrd="0" destOrd="0" presId="urn:microsoft.com/office/officeart/2005/8/layout/vList2"/>
    <dgm:cxn modelId="{913A7301-52AE-4BAF-A4A5-F3859F72D15E}" type="presOf" srcId="{25D8E612-8CB0-464A-A0A5-16A99E27AA14}" destId="{9D69FA13-8971-4CC1-970C-9A060C168C0B}" srcOrd="0" destOrd="0" presId="urn:microsoft.com/office/officeart/2005/8/layout/vList2"/>
    <dgm:cxn modelId="{59F204E7-0ACF-412D-B434-8CCBF1F3A60E}" srcId="{EC0F25FE-D318-46B2-9B76-123AE472A09D}" destId="{25D8E612-8CB0-464A-A0A5-16A99E27AA14}" srcOrd="2" destOrd="0" parTransId="{42749D6E-0099-4F23-AB95-FC77F898A3F3}" sibTransId="{0399FFED-BF36-4AF0-9C84-2BB23D454406}"/>
    <dgm:cxn modelId="{414AFB2C-49B3-4442-8677-E9D840749DF5}" type="presOf" srcId="{995996AB-A9D5-43F4-B01C-496CC5108EB8}" destId="{21DE6D81-A724-40F3-A624-B4E7C2DFB8FE}" srcOrd="0" destOrd="0" presId="urn:microsoft.com/office/officeart/2005/8/layout/vList2"/>
    <dgm:cxn modelId="{79CF5A55-CFC5-4AB7-A261-7784A6AD0251}" srcId="{EC0F25FE-D318-46B2-9B76-123AE472A09D}" destId="{10BE7EBC-8377-41B8-B9AF-B2F0B9A47BA8}" srcOrd="1" destOrd="0" parTransId="{7D3D28A3-3B65-4339-910B-9C67E4E573AF}" sibTransId="{F9C713FB-1D47-4811-AB35-D43FFCF7D602}"/>
    <dgm:cxn modelId="{80E6EE32-E3AF-4253-97EE-94D3BAB1C701}" type="presOf" srcId="{574DD254-2680-4368-A031-AD998224D65F}" destId="{2222FDF1-F732-40BC-B985-4A5E1B2713F2}" srcOrd="0" destOrd="0" presId="urn:microsoft.com/office/officeart/2005/8/layout/vList2"/>
    <dgm:cxn modelId="{C289514D-3C9D-4F70-9C43-D3067824C0A6}" srcId="{EC0F25FE-D318-46B2-9B76-123AE472A09D}" destId="{DEB51EF1-6EDA-40EB-B21C-52CB18CBFD73}" srcOrd="5" destOrd="0" parTransId="{C635C5A0-5913-4841-BE9D-E5273AB86F6A}" sibTransId="{242745BA-F8C9-4F88-859E-0DAFCA74D698}"/>
    <dgm:cxn modelId="{2E7F6B40-F551-47DD-96E1-D7ACC413793C}" srcId="{EC0F25FE-D318-46B2-9B76-123AE472A09D}" destId="{EFD8FC21-89AC-4568-A43C-74923E9DBEBA}" srcOrd="3" destOrd="0" parTransId="{8F62DA0F-E758-43BA-977F-BD4C3BAB400D}" sibTransId="{7CB125D1-639F-4889-84D3-A7132F5C92F7}"/>
    <dgm:cxn modelId="{A15733D8-2AB8-4FC6-A152-14A3781C1A11}" srcId="{EC0F25FE-D318-46B2-9B76-123AE472A09D}" destId="{F952BC94-6CE9-445E-9BFB-09C3ADB18EF6}" srcOrd="4" destOrd="0" parTransId="{EE286224-82BD-42AA-8661-DC569AF4D98E}" sibTransId="{B4FCBD14-761D-4D9B-8263-97D9456EB0AD}"/>
    <dgm:cxn modelId="{E0C72C58-53BF-464C-A00A-4DB43B658E0F}" type="presOf" srcId="{10BE7EBC-8377-41B8-B9AF-B2F0B9A47BA8}" destId="{ED247623-8089-4B92-B07F-DFB0F56800F5}" srcOrd="0" destOrd="0" presId="urn:microsoft.com/office/officeart/2005/8/layout/vList2"/>
    <dgm:cxn modelId="{1C4BD8B2-95B5-4CEE-9359-642F1A8D2E81}" srcId="{EC0F25FE-D318-46B2-9B76-123AE472A09D}" destId="{995996AB-A9D5-43F4-B01C-496CC5108EB8}" srcOrd="6" destOrd="0" parTransId="{7FADBFBC-3E33-4576-BC6C-DE6781C1C4F8}" sibTransId="{B40C773D-B217-4B93-8C12-9E22FE1E4FF0}"/>
    <dgm:cxn modelId="{A8D23EC1-B4B5-4BEC-A434-B0FC286D2DE3}" srcId="{EC0F25FE-D318-46B2-9B76-123AE472A09D}" destId="{574DD254-2680-4368-A031-AD998224D65F}" srcOrd="0" destOrd="0" parTransId="{7FC918C0-092C-43F5-A58B-75758D3E1E15}" sibTransId="{3AEA268D-560C-4640-8CFA-A8A3F36DCFD2}"/>
    <dgm:cxn modelId="{C5436250-A540-404A-9AC8-C1E4C4A06B42}" type="presOf" srcId="{F952BC94-6CE9-445E-9BFB-09C3ADB18EF6}" destId="{F545960F-96F9-4C1A-A811-3A49B8151C9C}" srcOrd="0" destOrd="0" presId="urn:microsoft.com/office/officeart/2005/8/layout/vList2"/>
    <dgm:cxn modelId="{D0A724A3-29F2-4D38-902B-92FD57096AC2}" type="presOf" srcId="{DEB51EF1-6EDA-40EB-B21C-52CB18CBFD73}" destId="{466E06B3-AC0B-4A0B-9892-A5C6D41C08FA}" srcOrd="0" destOrd="0" presId="urn:microsoft.com/office/officeart/2005/8/layout/vList2"/>
    <dgm:cxn modelId="{62661B80-65A3-4BF1-BE8D-F84A0CB59519}" type="presParOf" srcId="{917C7FE4-73CA-4E0E-A59E-BC6CA107AE44}" destId="{2222FDF1-F732-40BC-B985-4A5E1B2713F2}" srcOrd="0" destOrd="0" presId="urn:microsoft.com/office/officeart/2005/8/layout/vList2"/>
    <dgm:cxn modelId="{9A7527D5-2A67-4682-829A-044C8AD1281D}" type="presParOf" srcId="{917C7FE4-73CA-4E0E-A59E-BC6CA107AE44}" destId="{0C49835F-1623-4F1B-8C0A-30D04E29185F}" srcOrd="1" destOrd="0" presId="urn:microsoft.com/office/officeart/2005/8/layout/vList2"/>
    <dgm:cxn modelId="{343128A9-7759-4717-B9FD-3D3940B5CAB6}" type="presParOf" srcId="{917C7FE4-73CA-4E0E-A59E-BC6CA107AE44}" destId="{ED247623-8089-4B92-B07F-DFB0F56800F5}" srcOrd="2" destOrd="0" presId="urn:microsoft.com/office/officeart/2005/8/layout/vList2"/>
    <dgm:cxn modelId="{ECEF7355-0BCF-4C07-A146-4DFB62A771A2}" type="presParOf" srcId="{917C7FE4-73CA-4E0E-A59E-BC6CA107AE44}" destId="{775D2E41-1E62-484C-9977-54F02EA6456D}" srcOrd="3" destOrd="0" presId="urn:microsoft.com/office/officeart/2005/8/layout/vList2"/>
    <dgm:cxn modelId="{A09957DD-6375-40A9-9D99-83D465B98D34}" type="presParOf" srcId="{917C7FE4-73CA-4E0E-A59E-BC6CA107AE44}" destId="{9D69FA13-8971-4CC1-970C-9A060C168C0B}" srcOrd="4" destOrd="0" presId="urn:microsoft.com/office/officeart/2005/8/layout/vList2"/>
    <dgm:cxn modelId="{589DB382-F534-4DB1-A726-1ABDD2A703D1}" type="presParOf" srcId="{917C7FE4-73CA-4E0E-A59E-BC6CA107AE44}" destId="{306689FA-47C9-43C9-B4CF-821ECF09D7EA}" srcOrd="5" destOrd="0" presId="urn:microsoft.com/office/officeart/2005/8/layout/vList2"/>
    <dgm:cxn modelId="{262D0046-EA48-4799-8ACE-ED4BC5501489}" type="presParOf" srcId="{917C7FE4-73CA-4E0E-A59E-BC6CA107AE44}" destId="{79DD1DD1-26CA-4044-A492-67FB4704635A}" srcOrd="6" destOrd="0" presId="urn:microsoft.com/office/officeart/2005/8/layout/vList2"/>
    <dgm:cxn modelId="{FE3E9A6D-FDE8-4E1B-B94B-79001CF28404}" type="presParOf" srcId="{917C7FE4-73CA-4E0E-A59E-BC6CA107AE44}" destId="{2C535D4E-DB9D-4D9F-84AA-7FFFB1154F13}" srcOrd="7" destOrd="0" presId="urn:microsoft.com/office/officeart/2005/8/layout/vList2"/>
    <dgm:cxn modelId="{B971B3BF-01CE-4A98-BA46-B81FDB396249}" type="presParOf" srcId="{917C7FE4-73CA-4E0E-A59E-BC6CA107AE44}" destId="{F545960F-96F9-4C1A-A811-3A49B8151C9C}" srcOrd="8" destOrd="0" presId="urn:microsoft.com/office/officeart/2005/8/layout/vList2"/>
    <dgm:cxn modelId="{8899147A-1CAC-4A12-A07B-DD0CE7956A8A}" type="presParOf" srcId="{917C7FE4-73CA-4E0E-A59E-BC6CA107AE44}" destId="{FA36B90B-54B2-414B-A32A-87375967B0EB}" srcOrd="9" destOrd="0" presId="urn:microsoft.com/office/officeart/2005/8/layout/vList2"/>
    <dgm:cxn modelId="{8AC9284B-D20B-473B-9F06-EDDEAE1E9218}" type="presParOf" srcId="{917C7FE4-73CA-4E0E-A59E-BC6CA107AE44}" destId="{466E06B3-AC0B-4A0B-9892-A5C6D41C08FA}" srcOrd="10" destOrd="0" presId="urn:microsoft.com/office/officeart/2005/8/layout/vList2"/>
    <dgm:cxn modelId="{8AB24001-5602-45CB-9142-BD7BAA347331}" type="presParOf" srcId="{917C7FE4-73CA-4E0E-A59E-BC6CA107AE44}" destId="{81082722-3D08-479B-97F3-796258C133AD}" srcOrd="11" destOrd="0" presId="urn:microsoft.com/office/officeart/2005/8/layout/vList2"/>
    <dgm:cxn modelId="{045F9C3D-E1F1-4D0A-9AC8-736502184CC0}" type="presParOf" srcId="{917C7FE4-73CA-4E0E-A59E-BC6CA107AE44}" destId="{21DE6D81-A724-40F3-A624-B4E7C2DFB8F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BFCC0-206D-40A0-A972-30A163DB466A}">
      <dsp:nvSpPr>
        <dsp:cNvPr id="0" name=""/>
        <dsp:cNvSpPr/>
      </dsp:nvSpPr>
      <dsp:spPr>
        <a:xfrm>
          <a:off x="0" y="31505"/>
          <a:ext cx="7159253" cy="339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Потребительский портал</a:t>
          </a:r>
          <a:br>
            <a:rPr lang="ru-RU" sz="2900" b="1" kern="1200" dirty="0" smtClean="0"/>
          </a:br>
          <a:r>
            <a:rPr lang="ru-RU" sz="2900" b="1" kern="1200" dirty="0" smtClean="0"/>
            <a:t>«СПРОС»  </a:t>
          </a:r>
          <a:br>
            <a:rPr lang="ru-RU" sz="2900" b="1" kern="1200" dirty="0" smtClean="0"/>
          </a:br>
          <a:r>
            <a:rPr lang="ru-RU" sz="2900" b="1" kern="1200" dirty="0" smtClean="0"/>
            <a:t>как инструмент мониторинга </a:t>
          </a:r>
          <a:br>
            <a:rPr lang="ru-RU" sz="2900" b="1" kern="1200" dirty="0" smtClean="0"/>
          </a:br>
          <a:r>
            <a:rPr lang="ru-RU" sz="2900" b="1" kern="1200" dirty="0" smtClean="0"/>
            <a:t>безопасности и качества </a:t>
          </a:r>
          <a:br>
            <a:rPr lang="ru-RU" sz="2900" b="1" kern="1200" dirty="0" smtClean="0"/>
          </a:br>
          <a:r>
            <a:rPr lang="ru-RU" sz="2900" b="1" kern="1200" dirty="0" smtClean="0"/>
            <a:t>потребительских товаров</a:t>
          </a:r>
          <a:br>
            <a:rPr lang="ru-RU" sz="2900" b="1" kern="1200" dirty="0" smtClean="0"/>
          </a:br>
          <a:r>
            <a:rPr lang="ru-RU" sz="2900" b="1" kern="1200" dirty="0" smtClean="0"/>
            <a:t>и продуктов питания </a:t>
          </a:r>
          <a:br>
            <a:rPr lang="ru-RU" sz="2900" b="1" kern="1200" dirty="0" smtClean="0"/>
          </a:br>
          <a:r>
            <a:rPr lang="ru-RU" sz="2900" b="1" kern="1200" dirty="0" smtClean="0"/>
            <a:t>в условиях санкций</a:t>
          </a:r>
          <a:endParaRPr lang="ru-RU" sz="2900" kern="1200" dirty="0"/>
        </a:p>
      </dsp:txBody>
      <dsp:txXfrm>
        <a:off x="165633" y="197138"/>
        <a:ext cx="6827987" cy="30617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DD13E-4405-4418-9363-E0C2A628A2EC}">
      <dsp:nvSpPr>
        <dsp:cNvPr id="0" name=""/>
        <dsp:cNvSpPr/>
      </dsp:nvSpPr>
      <dsp:spPr>
        <a:xfrm>
          <a:off x="0" y="176"/>
          <a:ext cx="8718376" cy="52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Раздел «Пожаловаться»</a:t>
          </a:r>
          <a:endParaRPr lang="ru-RU" sz="2800" kern="1200" dirty="0"/>
        </a:p>
      </dsp:txBody>
      <dsp:txXfrm>
        <a:off x="25524" y="25700"/>
        <a:ext cx="8667328" cy="471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05803-3722-4E9D-B644-B8075482CAED}">
      <dsp:nvSpPr>
        <dsp:cNvPr id="0" name=""/>
        <dsp:cNvSpPr/>
      </dsp:nvSpPr>
      <dsp:spPr>
        <a:xfrm>
          <a:off x="0" y="173"/>
          <a:ext cx="8528941" cy="4652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Раздел «Тесты»</a:t>
          </a:r>
          <a:endParaRPr lang="ru-RU" sz="2800" kern="1200" dirty="0"/>
        </a:p>
      </dsp:txBody>
      <dsp:txXfrm>
        <a:off x="22710" y="22883"/>
        <a:ext cx="8483521" cy="4197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CECC6-1B57-4EEF-A95D-447661C0794E}">
      <dsp:nvSpPr>
        <dsp:cNvPr id="0" name=""/>
        <dsp:cNvSpPr/>
      </dsp:nvSpPr>
      <dsp:spPr>
        <a:xfrm>
          <a:off x="0" y="81001"/>
          <a:ext cx="5400675" cy="3731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Тест овощей (томатов и огурцов)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8215" y="99216"/>
        <a:ext cx="5364245" cy="336703"/>
      </dsp:txXfrm>
    </dsp:sp>
    <dsp:sp modelId="{949A3B86-967E-485B-8772-5847162401AF}">
      <dsp:nvSpPr>
        <dsp:cNvPr id="0" name=""/>
        <dsp:cNvSpPr/>
      </dsp:nvSpPr>
      <dsp:spPr>
        <a:xfrm>
          <a:off x="0" y="583701"/>
          <a:ext cx="5400675" cy="230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Проведенные</a:t>
          </a:r>
          <a:r>
            <a:rPr lang="ru-RU" sz="1400" kern="1200" dirty="0" smtClean="0"/>
            <a:t> весной 2014 года </a:t>
          </a:r>
          <a:r>
            <a:rPr lang="ru-RU" sz="1400" kern="1200" dirty="0" err="1" smtClean="0"/>
            <a:t>РИПИ</a:t>
          </a:r>
          <a:r>
            <a:rPr lang="ru-RU" sz="1400" kern="1200" dirty="0" smtClean="0"/>
            <a:t> исследования импортных  овощей  по расширенному списку пестицидов (69 наименований) выявила наличие остаточных количеств восьми пестицидов: </a:t>
          </a:r>
          <a:r>
            <a:rPr lang="ru-RU" sz="1400" b="1" kern="1200" dirty="0" smtClean="0"/>
            <a:t>одного </a:t>
          </a:r>
          <a:r>
            <a:rPr lang="ru-RU" sz="1400" b="1" kern="1200" dirty="0" err="1" smtClean="0"/>
            <a:t>запрещенного</a:t>
          </a:r>
          <a:r>
            <a:rPr lang="ru-RU" sz="1400" b="1" kern="1200" dirty="0" smtClean="0"/>
            <a:t> и семи нерегламентированных к применению для данных культур.</a:t>
          </a:r>
          <a:r>
            <a:rPr lang="ru-RU" sz="1400" kern="1200" dirty="0" smtClean="0"/>
            <a:t> Всего по этому показателю  из 5 протестированных торговых марок томатов и огурцов, выращенных на грунте в тепличных условиях, лишь образцы одной торговой марки были признаны безопасными, образцы 3-х торговых марок были признаны опасными, и одной – очень опасным).</a:t>
          </a:r>
          <a:endParaRPr lang="ru-RU" sz="1400" kern="1200" dirty="0"/>
        </a:p>
      </dsp:txBody>
      <dsp:txXfrm>
        <a:off x="112445" y="696146"/>
        <a:ext cx="5175785" cy="2078547"/>
      </dsp:txXfrm>
    </dsp:sp>
    <dsp:sp modelId="{2DE06325-B467-4E15-A034-FB56C698D082}">
      <dsp:nvSpPr>
        <dsp:cNvPr id="0" name=""/>
        <dsp:cNvSpPr/>
      </dsp:nvSpPr>
      <dsp:spPr>
        <a:xfrm>
          <a:off x="0" y="2930339"/>
          <a:ext cx="5400675" cy="230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намного лучше обстоят дела и с отечественными овощами – из образцов  5-ти торговых марок протестированных </a:t>
          </a:r>
          <a:r>
            <a:rPr lang="ru-RU" sz="1400" kern="1200" dirty="0" err="1" smtClean="0"/>
            <a:t>РИПИ</a:t>
          </a:r>
          <a:r>
            <a:rPr lang="ru-RU" sz="1400" kern="1200" dirty="0" smtClean="0"/>
            <a:t> томатов и огурцов в 2-х из 5 обнаружены </a:t>
          </a:r>
          <a:r>
            <a:rPr lang="ru-RU" sz="1400" kern="1200" dirty="0" err="1" smtClean="0"/>
            <a:t>неразрешенные</a:t>
          </a:r>
          <a:r>
            <a:rPr lang="ru-RU" sz="1400" kern="1200" dirty="0" smtClean="0"/>
            <a:t> пестициды, в образце одной торговой марке </a:t>
          </a:r>
          <a:r>
            <a:rPr lang="ru-RU" sz="1400" b="1" kern="1200" dirty="0" smtClean="0"/>
            <a:t> концентрация </a:t>
          </a:r>
          <a:r>
            <a:rPr lang="ru-RU" sz="1400" b="1" kern="1200" dirty="0" err="1" smtClean="0"/>
            <a:t>разрешенного</a:t>
          </a:r>
          <a:r>
            <a:rPr lang="ru-RU" sz="1400" b="1" kern="1200" dirty="0" smtClean="0"/>
            <a:t> пестицида была превышена более чем в 9 раз</a:t>
          </a:r>
          <a:r>
            <a:rPr lang="ru-RU" sz="1400" kern="1200" dirty="0" smtClean="0"/>
            <a:t>, образцы </a:t>
          </a:r>
          <a:r>
            <a:rPr lang="ru-RU" sz="1400" kern="1200" dirty="0" err="1" smtClean="0"/>
            <a:t>еще</a:t>
          </a:r>
          <a:r>
            <a:rPr lang="ru-RU" sz="1400" kern="1200" dirty="0" smtClean="0"/>
            <a:t> одной торговой марки являются </a:t>
          </a:r>
          <a:r>
            <a:rPr lang="ru-RU" sz="1400" b="1" kern="1200" dirty="0" smtClean="0"/>
            <a:t>опасными по содержанию нитратов</a:t>
          </a:r>
          <a:r>
            <a:rPr lang="ru-RU" sz="1400" kern="1200" dirty="0" smtClean="0"/>
            <a:t>. Таким образом, из 5 поставщиков отечественных овощей лишь образцы 2-х были признаны безопасными для здоровья потребителей. </a:t>
          </a:r>
          <a:endParaRPr lang="ru-RU" sz="1400" kern="1200" dirty="0"/>
        </a:p>
      </dsp:txBody>
      <dsp:txXfrm>
        <a:off x="112445" y="3042784"/>
        <a:ext cx="5175785" cy="20785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EA914-1981-4CC9-8ECF-2E0F56403184}">
      <dsp:nvSpPr>
        <dsp:cNvPr id="0" name=""/>
        <dsp:cNvSpPr/>
      </dsp:nvSpPr>
      <dsp:spPr>
        <a:xfrm>
          <a:off x="0" y="1046"/>
          <a:ext cx="8681913" cy="503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Примеры тестов</a:t>
          </a:r>
          <a:endParaRPr lang="ru-RU" sz="2800" kern="1200" dirty="0"/>
        </a:p>
      </dsp:txBody>
      <dsp:txXfrm>
        <a:off x="24555" y="25601"/>
        <a:ext cx="8632803" cy="4539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B5FC9-11E4-4E4A-88E3-3DD9CDF3B988}">
      <dsp:nvSpPr>
        <dsp:cNvPr id="0" name=""/>
        <dsp:cNvSpPr/>
      </dsp:nvSpPr>
      <dsp:spPr>
        <a:xfrm>
          <a:off x="0" y="353"/>
          <a:ext cx="8507412" cy="52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Тесты, </a:t>
          </a:r>
          <a:r>
            <a:rPr lang="ru-RU" sz="2800" b="1" kern="1200" dirty="0" err="1" smtClean="0"/>
            <a:t>проведенные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РИПИ</a:t>
          </a:r>
          <a:r>
            <a:rPr lang="ru-RU" sz="2800" b="1" kern="1200" dirty="0" smtClean="0"/>
            <a:t> в 2014 году</a:t>
          </a:r>
          <a:endParaRPr lang="ru-RU" sz="2800" kern="1200" dirty="0"/>
        </a:p>
      </dsp:txBody>
      <dsp:txXfrm>
        <a:off x="25524" y="25877"/>
        <a:ext cx="8456364" cy="4718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C433A-DC13-41BD-BEBB-39E43BD313EF}">
      <dsp:nvSpPr>
        <dsp:cNvPr id="0" name=""/>
        <dsp:cNvSpPr/>
      </dsp:nvSpPr>
      <dsp:spPr>
        <a:xfrm>
          <a:off x="0" y="31"/>
          <a:ext cx="8712967" cy="461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Выявленные</a:t>
          </a:r>
          <a:r>
            <a:rPr lang="ru-RU" sz="2400" kern="1200" dirty="0" smtClean="0"/>
            <a:t> </a:t>
          </a:r>
          <a:r>
            <a:rPr lang="ru-RU" sz="2400" b="1" kern="1200" dirty="0" smtClean="0"/>
            <a:t>в</a:t>
          </a:r>
          <a:r>
            <a:rPr lang="ru-RU" sz="2400" kern="1200" dirty="0" smtClean="0"/>
            <a:t> </a:t>
          </a:r>
          <a:r>
            <a:rPr lang="ru-RU" sz="2400" b="1" kern="1200" dirty="0" smtClean="0"/>
            <a:t>тестах</a:t>
          </a:r>
          <a:r>
            <a:rPr lang="ru-RU" sz="2400" kern="1200" dirty="0" smtClean="0"/>
            <a:t> </a:t>
          </a:r>
          <a:r>
            <a:rPr lang="ru-RU" sz="2400" b="1" kern="1200" dirty="0" smtClean="0"/>
            <a:t>нарушения (статистика в процентах)</a:t>
          </a:r>
          <a:endParaRPr lang="ru-RU" sz="2400" kern="1200" dirty="0"/>
        </a:p>
      </dsp:txBody>
      <dsp:txXfrm>
        <a:off x="22534" y="22565"/>
        <a:ext cx="8667899" cy="4165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D079-5397-4F49-A9E4-DD1E670E29E7}">
      <dsp:nvSpPr>
        <dsp:cNvPr id="0" name=""/>
        <dsp:cNvSpPr/>
      </dsp:nvSpPr>
      <dsp:spPr>
        <a:xfrm>
          <a:off x="0" y="117"/>
          <a:ext cx="8496944" cy="461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Число тестов, </a:t>
          </a:r>
          <a:r>
            <a:rPr lang="ru-RU" sz="2000" b="1" kern="1200" dirty="0" err="1" smtClean="0"/>
            <a:t>проведенных</a:t>
          </a:r>
          <a:r>
            <a:rPr lang="ru-RU" sz="2000" b="1" kern="1200" dirty="0" smtClean="0"/>
            <a:t>  </a:t>
          </a:r>
          <a:r>
            <a:rPr lang="ru-RU" sz="2000" b="1" kern="1200" dirty="0" err="1" smtClean="0"/>
            <a:t>РИПИ</a:t>
          </a:r>
          <a:r>
            <a:rPr lang="ru-RU" sz="2000" b="1" kern="1200" dirty="0" smtClean="0"/>
            <a:t> за 10 лет (всего 360 тестов)</a:t>
          </a:r>
          <a:endParaRPr lang="ru-RU" sz="2000" kern="1200" dirty="0"/>
        </a:p>
      </dsp:txBody>
      <dsp:txXfrm>
        <a:off x="22525" y="22642"/>
        <a:ext cx="8451894" cy="416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9AB5-E0BF-4534-B06E-1F81608C0A5C}">
      <dsp:nvSpPr>
        <dsp:cNvPr id="0" name=""/>
        <dsp:cNvSpPr/>
      </dsp:nvSpPr>
      <dsp:spPr>
        <a:xfrm>
          <a:off x="0" y="0"/>
          <a:ext cx="8705160" cy="3101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Информационная система «</a:t>
          </a:r>
          <a:r>
            <a:rPr lang="ru-RU" sz="1800" b="1" kern="1200" dirty="0" err="1" smtClean="0"/>
            <a:t>СПРОСпотребнадзор</a:t>
          </a:r>
          <a:r>
            <a:rPr lang="ru-RU" sz="1800" b="1" kern="1200" dirty="0" smtClean="0"/>
            <a:t>»</a:t>
          </a:r>
          <a:endParaRPr lang="ru-RU" sz="1800" kern="1200" dirty="0"/>
        </a:p>
      </dsp:txBody>
      <dsp:txXfrm>
        <a:off x="15139" y="15139"/>
        <a:ext cx="8674882" cy="279838"/>
      </dsp:txXfrm>
    </dsp:sp>
    <dsp:sp modelId="{55DEF361-659C-4FAD-9135-8B3DD5E9BAF9}">
      <dsp:nvSpPr>
        <dsp:cNvPr id="0" name=""/>
        <dsp:cNvSpPr/>
      </dsp:nvSpPr>
      <dsp:spPr>
        <a:xfrm>
          <a:off x="4251" y="398367"/>
          <a:ext cx="8705160" cy="1751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результатам рассмотрения заявок и результатам испытаний </a:t>
          </a:r>
          <a:r>
            <a:rPr lang="ru-RU" sz="1600" kern="1200" dirty="0" err="1" smtClean="0"/>
            <a:t>РИПИ</a:t>
          </a:r>
          <a:r>
            <a:rPr lang="ru-RU" sz="1600" kern="1200" dirty="0" smtClean="0"/>
            <a:t> на портале создана </a:t>
          </a:r>
          <a:r>
            <a:rPr lang="ru-RU" sz="1600" b="1" kern="1200" dirty="0" smtClean="0"/>
            <a:t>публичная</a:t>
          </a:r>
          <a:r>
            <a:rPr lang="ru-RU" sz="1600" kern="1200" dirty="0" smtClean="0"/>
            <a:t> </a:t>
          </a:r>
          <a:r>
            <a:rPr lang="ru-RU" sz="1600" b="1" kern="1200" dirty="0" smtClean="0"/>
            <a:t>база данных опасных и фальсифицированных товаров</a:t>
          </a:r>
          <a:r>
            <a:rPr lang="ru-RU" sz="1600" kern="1200" dirty="0" smtClean="0"/>
            <a:t>. По мере накопления данных БД может стать действенным инструментом, стимулирующим производителей строже подходить к качеству и безопасности своей продукции. При этом добросовестным производителям </a:t>
          </a:r>
          <a:r>
            <a:rPr lang="ru-RU" sz="1600" kern="1200" dirty="0" err="1" smtClean="0"/>
            <a:t>дается</a:t>
          </a:r>
          <a:r>
            <a:rPr lang="ru-RU" sz="1600" kern="1200" dirty="0" smtClean="0"/>
            <a:t> возможность исправить ситуацию. В этом случае на портале будет незамедлительно дана соответствующая  информация, а проблемный товар будет  </a:t>
          </a:r>
          <a:r>
            <a:rPr lang="ru-RU" sz="1600" kern="1200" dirty="0" err="1" smtClean="0"/>
            <a:t>удален</a:t>
          </a:r>
          <a:r>
            <a:rPr lang="ru-RU" sz="1600" kern="1200" dirty="0" smtClean="0"/>
            <a:t> из публичной части БД.</a:t>
          </a:r>
          <a:endParaRPr lang="ru-RU" sz="1600" kern="1200" dirty="0"/>
        </a:p>
      </dsp:txBody>
      <dsp:txXfrm>
        <a:off x="89756" y="483872"/>
        <a:ext cx="8534150" cy="15805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6AE01-9769-4DD4-AF0B-D1BFDEB8A5EE}">
      <dsp:nvSpPr>
        <dsp:cNvPr id="0" name=""/>
        <dsp:cNvSpPr/>
      </dsp:nvSpPr>
      <dsp:spPr>
        <a:xfrm>
          <a:off x="0" y="213886"/>
          <a:ext cx="8774328" cy="6397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Образовательные инструменты</a:t>
          </a:r>
          <a:endParaRPr lang="ru-RU" sz="2800" kern="1200" dirty="0"/>
        </a:p>
      </dsp:txBody>
      <dsp:txXfrm>
        <a:off x="0" y="213886"/>
        <a:ext cx="8774328" cy="639779"/>
      </dsp:txXfrm>
    </dsp:sp>
    <dsp:sp modelId="{B2BF8FB8-99DC-449C-8936-CA323194CE6B}">
      <dsp:nvSpPr>
        <dsp:cNvPr id="0" name=""/>
        <dsp:cNvSpPr/>
      </dsp:nvSpPr>
      <dsp:spPr>
        <a:xfrm>
          <a:off x="0" y="865613"/>
          <a:ext cx="8774328" cy="4798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Портал «СПРОС» – своеобразный справочник или даже энциклопедия, помогающая гражданам решать проблемы в области защиты прав потребителей и позволяющая гражданам эффективно отстаивать свои права в проблемных ситуациях. С этой точки зрения портал является также одним из инструментов гражданского образования, предоставляющим гражданам образцы правильного гражданского поведения.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Деятельность портала происходит в режиме «онлайн», с размещением на портале всех актуальных результатов работы с заявлениями граждан и текущих исследований </a:t>
          </a:r>
          <a:r>
            <a:rPr lang="ru-RU" sz="1900" kern="1200" dirty="0" err="1" smtClean="0"/>
            <a:t>РИПИ</a:t>
          </a:r>
          <a:r>
            <a:rPr lang="ru-RU" sz="1900" kern="1200" dirty="0" smtClean="0"/>
            <a:t>, а также рекомендаций гражданам, основанных на конкретных случаях приобретения опасных и некачественных товаров, а также на результатах собственных испытаний опасных товаров. 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Рубрики:</a:t>
          </a:r>
          <a:endParaRPr lang="ru-RU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Разбор проблемных случаев</a:t>
          </a:r>
          <a:endParaRPr lang="ru-RU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Юридическая консультация</a:t>
          </a:r>
          <a:endParaRPr lang="ru-RU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Адвокат потребителя</a:t>
          </a:r>
          <a:endParaRPr lang="ru-RU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Учебник «Основы потребительских знаний»</a:t>
          </a:r>
          <a:endParaRPr lang="ru-RU" sz="1900" kern="1200" dirty="0"/>
        </a:p>
      </dsp:txBody>
      <dsp:txXfrm>
        <a:off x="0" y="865613"/>
        <a:ext cx="8774328" cy="47982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9F9C2-770F-4C61-A9BA-6DF098CF78B9}">
      <dsp:nvSpPr>
        <dsp:cNvPr id="0" name=""/>
        <dsp:cNvSpPr/>
      </dsp:nvSpPr>
      <dsp:spPr>
        <a:xfrm>
          <a:off x="0" y="176"/>
          <a:ext cx="8688417" cy="52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История проекта</a:t>
          </a:r>
          <a:endParaRPr lang="ru-RU" sz="2800" kern="1200" dirty="0"/>
        </a:p>
      </dsp:txBody>
      <dsp:txXfrm>
        <a:off x="25524" y="25700"/>
        <a:ext cx="8637369" cy="4718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637C-38D6-48AF-AE7F-8CA7DD84E474}">
      <dsp:nvSpPr>
        <dsp:cNvPr id="0" name=""/>
        <dsp:cNvSpPr/>
      </dsp:nvSpPr>
      <dsp:spPr>
        <a:xfrm>
          <a:off x="0" y="268"/>
          <a:ext cx="7916863" cy="6328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Основополагающие права потребителя</a:t>
          </a:r>
          <a:endParaRPr lang="ru-RU" sz="2800" kern="1200" dirty="0"/>
        </a:p>
      </dsp:txBody>
      <dsp:txXfrm>
        <a:off x="30894" y="31162"/>
        <a:ext cx="7855075" cy="571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81CE5-86D5-48A1-A3BE-715B71C2F56A}">
      <dsp:nvSpPr>
        <dsp:cNvPr id="0" name=""/>
        <dsp:cNvSpPr/>
      </dsp:nvSpPr>
      <dsp:spPr>
        <a:xfrm>
          <a:off x="0" y="176"/>
          <a:ext cx="8496944" cy="52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Проблемы рынка</a:t>
          </a:r>
          <a:endParaRPr lang="ru-RU" sz="2800" kern="1200" dirty="0"/>
        </a:p>
      </dsp:txBody>
      <dsp:txXfrm>
        <a:off x="25524" y="25700"/>
        <a:ext cx="8445896" cy="471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49BD-C05B-47F4-8097-C3CE8C2DC9A6}">
      <dsp:nvSpPr>
        <dsp:cNvPr id="0" name=""/>
        <dsp:cNvSpPr/>
      </dsp:nvSpPr>
      <dsp:spPr>
        <a:xfrm>
          <a:off x="0" y="7463"/>
          <a:ext cx="8496944" cy="234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Политика обеспечения свободы предпринимательской деятельности привела к устранению не только избыточных административных барьеров, но и к разбалансировке системы государственного контроля. В частности в тех сферах, где государственный контроль особенно необходим для предотвращения причинения вреда жизни и здоровью граждан (реализация продовольственных товаров, оказание услуг общественного питания, и т. п.). </a:t>
          </a:r>
          <a:endParaRPr lang="ru-RU" sz="2000" kern="1200" dirty="0"/>
        </a:p>
      </dsp:txBody>
      <dsp:txXfrm>
        <a:off x="114229" y="121692"/>
        <a:ext cx="8268486" cy="2111542"/>
      </dsp:txXfrm>
    </dsp:sp>
    <dsp:sp modelId="{1E677D7C-6AEF-446F-A349-4B9A5B0CBB1C}">
      <dsp:nvSpPr>
        <dsp:cNvPr id="0" name=""/>
        <dsp:cNvSpPr/>
      </dsp:nvSpPr>
      <dsp:spPr>
        <a:xfrm>
          <a:off x="0" y="2412527"/>
          <a:ext cx="8496944" cy="234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Сложившаяся ситуация может привести к необратимым последствиям в области защиты прав потребителей и поддержки добросовестных производителей, продукция которых не выдерживают конкуренции с фальсифицированными товарами и продуктами питания, масса которых неуклонно возрастает. </a:t>
          </a:r>
          <a:endParaRPr lang="ru-RU" sz="2000" kern="1200" dirty="0"/>
        </a:p>
      </dsp:txBody>
      <dsp:txXfrm>
        <a:off x="114229" y="2526756"/>
        <a:ext cx="8268486" cy="2111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FDF7-480B-47D0-97E7-44143FB3D3E9}">
      <dsp:nvSpPr>
        <dsp:cNvPr id="0" name=""/>
        <dsp:cNvSpPr/>
      </dsp:nvSpPr>
      <dsp:spPr>
        <a:xfrm>
          <a:off x="0" y="176"/>
          <a:ext cx="8669338" cy="52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Цели проекта</a:t>
          </a:r>
          <a:endParaRPr lang="ru-RU" sz="2800" kern="1200" dirty="0"/>
        </a:p>
      </dsp:txBody>
      <dsp:txXfrm>
        <a:off x="25524" y="25700"/>
        <a:ext cx="8618290" cy="471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669C-74B2-4E86-B1BB-9B59D7662D1C}">
      <dsp:nvSpPr>
        <dsp:cNvPr id="0" name=""/>
        <dsp:cNvSpPr/>
      </dsp:nvSpPr>
      <dsp:spPr>
        <a:xfrm>
          <a:off x="0" y="176"/>
          <a:ext cx="8642350" cy="52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Отличительные черты проекта</a:t>
          </a:r>
          <a:endParaRPr lang="ru-RU" sz="2800" kern="1200" dirty="0"/>
        </a:p>
      </dsp:txBody>
      <dsp:txXfrm>
        <a:off x="25524" y="25700"/>
        <a:ext cx="8591302" cy="4718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B1231-CE3E-4CA3-8981-C935DE26601F}">
      <dsp:nvSpPr>
        <dsp:cNvPr id="0" name=""/>
        <dsp:cNvSpPr/>
      </dsp:nvSpPr>
      <dsp:spPr>
        <a:xfrm>
          <a:off x="0" y="353"/>
          <a:ext cx="7128792" cy="5228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Разделы портала</a:t>
          </a:r>
          <a:endParaRPr lang="ru-RU" sz="2800" kern="1200" dirty="0"/>
        </a:p>
      </dsp:txBody>
      <dsp:txXfrm>
        <a:off x="25524" y="25877"/>
        <a:ext cx="7077744" cy="471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2FDF1-F732-40BC-B985-4A5E1B2713F2}">
      <dsp:nvSpPr>
        <dsp:cNvPr id="0" name=""/>
        <dsp:cNvSpPr/>
      </dsp:nvSpPr>
      <dsp:spPr>
        <a:xfrm>
          <a:off x="0" y="87310"/>
          <a:ext cx="712879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Пожаловаться</a:t>
          </a:r>
          <a:endParaRPr lang="ru-RU" sz="2200" kern="1200"/>
        </a:p>
      </dsp:txBody>
      <dsp:txXfrm>
        <a:off x="25759" y="113069"/>
        <a:ext cx="7077274" cy="476152"/>
      </dsp:txXfrm>
    </dsp:sp>
    <dsp:sp modelId="{ED247623-8089-4B92-B07F-DFB0F56800F5}">
      <dsp:nvSpPr>
        <dsp:cNvPr id="0" name=""/>
        <dsp:cNvSpPr/>
      </dsp:nvSpPr>
      <dsp:spPr>
        <a:xfrm>
          <a:off x="0" y="678340"/>
          <a:ext cx="712879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Тесты</a:t>
          </a:r>
          <a:endParaRPr lang="ru-RU" sz="2200" kern="1200"/>
        </a:p>
      </dsp:txBody>
      <dsp:txXfrm>
        <a:off x="25759" y="704099"/>
        <a:ext cx="7077274" cy="476152"/>
      </dsp:txXfrm>
    </dsp:sp>
    <dsp:sp modelId="{9D69FA13-8971-4CC1-970C-9A060C168C0B}">
      <dsp:nvSpPr>
        <dsp:cNvPr id="0" name=""/>
        <dsp:cNvSpPr/>
      </dsp:nvSpPr>
      <dsp:spPr>
        <a:xfrm>
          <a:off x="0" y="1269371"/>
          <a:ext cx="712879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Информационная система «</a:t>
          </a:r>
          <a:r>
            <a:rPr lang="ru-RU" sz="2200" b="1" kern="1200" dirty="0" err="1" smtClean="0"/>
            <a:t>СПРОСпотребнадзор</a:t>
          </a:r>
          <a:r>
            <a:rPr lang="ru-RU" sz="2200" b="1" kern="1200" dirty="0" smtClean="0"/>
            <a:t>»</a:t>
          </a:r>
          <a:endParaRPr lang="ru-RU" sz="2200" kern="1200" dirty="0"/>
        </a:p>
      </dsp:txBody>
      <dsp:txXfrm>
        <a:off x="25759" y="1295130"/>
        <a:ext cx="7077274" cy="476152"/>
      </dsp:txXfrm>
    </dsp:sp>
    <dsp:sp modelId="{79DD1DD1-26CA-4044-A492-67FB4704635A}">
      <dsp:nvSpPr>
        <dsp:cNvPr id="0" name=""/>
        <dsp:cNvSpPr/>
      </dsp:nvSpPr>
      <dsp:spPr>
        <a:xfrm>
          <a:off x="0" y="1860401"/>
          <a:ext cx="712879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Разбор проблемных случаев</a:t>
          </a:r>
          <a:endParaRPr lang="ru-RU" sz="2200" kern="1200"/>
        </a:p>
      </dsp:txBody>
      <dsp:txXfrm>
        <a:off x="25759" y="1886160"/>
        <a:ext cx="7077274" cy="476152"/>
      </dsp:txXfrm>
    </dsp:sp>
    <dsp:sp modelId="{F545960F-96F9-4C1A-A811-3A49B8151C9C}">
      <dsp:nvSpPr>
        <dsp:cNvPr id="0" name=""/>
        <dsp:cNvSpPr/>
      </dsp:nvSpPr>
      <dsp:spPr>
        <a:xfrm>
          <a:off x="0" y="2451431"/>
          <a:ext cx="712879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Юридическая консультация</a:t>
          </a:r>
          <a:endParaRPr lang="ru-RU" sz="2200" kern="1200"/>
        </a:p>
      </dsp:txBody>
      <dsp:txXfrm>
        <a:off x="25759" y="2477190"/>
        <a:ext cx="7077274" cy="476152"/>
      </dsp:txXfrm>
    </dsp:sp>
    <dsp:sp modelId="{466E06B3-AC0B-4A0B-9892-A5C6D41C08FA}">
      <dsp:nvSpPr>
        <dsp:cNvPr id="0" name=""/>
        <dsp:cNvSpPr/>
      </dsp:nvSpPr>
      <dsp:spPr>
        <a:xfrm>
          <a:off x="0" y="3042461"/>
          <a:ext cx="712879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Адвокат потребителя</a:t>
          </a:r>
          <a:endParaRPr lang="ru-RU" sz="2200" kern="1200"/>
        </a:p>
      </dsp:txBody>
      <dsp:txXfrm>
        <a:off x="25759" y="3068220"/>
        <a:ext cx="7077274" cy="476152"/>
      </dsp:txXfrm>
    </dsp:sp>
    <dsp:sp modelId="{21DE6D81-A724-40F3-A624-B4E7C2DFB8FE}">
      <dsp:nvSpPr>
        <dsp:cNvPr id="0" name=""/>
        <dsp:cNvSpPr/>
      </dsp:nvSpPr>
      <dsp:spPr>
        <a:xfrm>
          <a:off x="0" y="3633491"/>
          <a:ext cx="7128792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Учебник основ потребительских знаний</a:t>
          </a:r>
          <a:endParaRPr lang="ru-RU" sz="2200" kern="1200" dirty="0"/>
        </a:p>
      </dsp:txBody>
      <dsp:txXfrm>
        <a:off x="25759" y="3659250"/>
        <a:ext cx="7077274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FA9C73-DBC2-4CE1-A40B-D28B1BD9448E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28239E-F696-4D57-ABE1-1B7D4FA69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73B52-F821-4898-A029-C72CE60FE5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A45F-1161-4A81-912C-6A1785F36FE2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6E8F-F7F4-4F73-8B77-F201632C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5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EFC0-3CDE-4445-A138-CF4690A5FFBF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3862-2FE9-48AE-821F-95DEAB332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8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B4EB-8346-4CD9-B2E6-6F5A9C00816F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D409-8CAF-45AC-A861-72214D551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2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7117-A95C-4CDC-AB03-D1512B251A47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908E-09E5-4484-9D1A-E1174B3FA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1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AB2D-0CC1-463E-8AD1-8A572DD19944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2B0C-FF61-4E22-B916-0C53EBEC7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BC51-AC1D-4CA9-AF06-3ED604281B34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4107-A145-4FB8-98AE-C51527E41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9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FDAA-81DD-4F45-B117-72E4AF459B40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414B-5115-4995-860B-17C1F973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7879-D338-4898-A7C7-160E8C83F161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51FE-0576-4EEB-BEBF-F5E9B35EB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0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B1C9-87C9-44D2-AB43-023FAB60B94E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2C4F-7FF6-4AAF-91F6-659BA4FD1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5197-3340-426E-8A49-873735B1125A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5773-94D5-4300-B029-7D9B64888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5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E941-C7C6-42E0-876A-66383197D7BF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95E3-60B5-4E4F-A9AD-08C2E8636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7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254B0-1DE4-42C6-BFF8-3C02B98190B9}" type="datetime1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035620-FFA2-4ACB-839B-C2012D60E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pn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diagramLayout" Target="../diagrams/layout14.xml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g"/><Relationship Id="rId17" Type="http://schemas.openxmlformats.org/officeDocument/2006/relationships/image" Target="../media/image23.jpeg"/><Relationship Id="rId25" Type="http://schemas.openxmlformats.org/officeDocument/2006/relationships/image" Target="../media/image3.png"/><Relationship Id="rId2" Type="http://schemas.openxmlformats.org/officeDocument/2006/relationships/diagramData" Target="../diagrams/data14.xml"/><Relationship Id="rId16" Type="http://schemas.openxmlformats.org/officeDocument/2006/relationships/image" Target="../media/image22.jp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7.jpeg"/><Relationship Id="rId24" Type="http://schemas.openxmlformats.org/officeDocument/2006/relationships/image" Target="../media/image2.png"/><Relationship Id="rId5" Type="http://schemas.openxmlformats.org/officeDocument/2006/relationships/diagramColors" Target="../diagrams/colors14.xml"/><Relationship Id="rId15" Type="http://schemas.openxmlformats.org/officeDocument/2006/relationships/image" Target="../media/image21.jpeg"/><Relationship Id="rId23" Type="http://schemas.openxmlformats.org/officeDocument/2006/relationships/image" Target="../media/image29.jp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16.xml"/><Relationship Id="rId9" Type="http://schemas.openxmlformats.org/officeDocument/2006/relationships/oleObject" Target="../embeddings/_____Microsoft_Excel_97-20031.xls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33.pn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3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image" Target="../media/image3.png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3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3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5" Type="http://schemas.openxmlformats.org/officeDocument/2006/relationships/image" Target="../media/image2.png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38.pn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37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image" Target="../media/image3.png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39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40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6.png"/><Relationship Id="rId7" Type="http://schemas.openxmlformats.org/officeDocument/2006/relationships/diagramData" Target="../diagrams/data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10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D:\20150111\Безымянный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3544"/>
            <a:ext cx="9144001" cy="60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992371" y="4221088"/>
            <a:ext cx="715925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реализации проекта используются средства государственной поддержки, выделенные в качестве гранта в соответствии с распоряжением Президента Российской Федерации от 18.09.2013 </a:t>
            </a:r>
            <a:r>
              <a:rPr lang="ru-RU" dirty="0" smtClean="0"/>
              <a:t>№348-рп </a:t>
            </a:r>
            <a:r>
              <a:rPr lang="ru-RU" dirty="0"/>
              <a:t>и на основании конкурса, </a:t>
            </a:r>
            <a:r>
              <a:rPr lang="ru-RU" dirty="0" err="1"/>
              <a:t>проведенного</a:t>
            </a:r>
            <a:r>
              <a:rPr lang="ru-RU" dirty="0"/>
              <a:t> ОБЩЕРОССИЙСКИМ ОБЩЕСТВЕННЫМ ДВИЖЕНИЕМ "ГРАЖДАНСКОЕ ДОСТОИНСТВО"</a:t>
            </a:r>
          </a:p>
        </p:txBody>
      </p:sp>
      <p:pic>
        <p:nvPicPr>
          <p:cNvPr id="18" name="Picture 26" descr="D:\20150111\Подвал_СПРО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09320"/>
            <a:ext cx="7985769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7"/>
          <p:cNvSpPr txBox="1">
            <a:spLocks/>
          </p:cNvSpPr>
          <p:nvPr/>
        </p:nvSpPr>
        <p:spPr bwMode="auto">
          <a:xfrm>
            <a:off x="4391819" y="6453336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61100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6021288"/>
            <a:ext cx="4572001" cy="2398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0800000">
            <a:off x="4572000" y="6021288"/>
            <a:ext cx="4572000" cy="2398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2" name="TextBox 6"/>
          <p:cNvSpPr txBox="1">
            <a:spLocks noChangeArrowheads="1"/>
          </p:cNvSpPr>
          <p:nvPr/>
        </p:nvSpPr>
        <p:spPr bwMode="auto">
          <a:xfrm>
            <a:off x="7783512" y="5941169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ripi-test.ru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58" name="TextBox 6"/>
          <p:cNvSpPr txBox="1">
            <a:spLocks noChangeArrowheads="1"/>
          </p:cNvSpPr>
          <p:nvPr/>
        </p:nvSpPr>
        <p:spPr bwMode="auto">
          <a:xfrm>
            <a:off x="0" y="5941169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spros-online.ru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8801687"/>
              </p:ext>
            </p:extLst>
          </p:nvPr>
        </p:nvGraphicFramePr>
        <p:xfrm>
          <a:off x="992371" y="404664"/>
          <a:ext cx="7159253" cy="34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91819" y="6031772"/>
            <a:ext cx="360362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15512"/>
              </p:ext>
            </p:extLst>
          </p:nvPr>
        </p:nvGraphicFramePr>
        <p:xfrm>
          <a:off x="3563813" y="620688"/>
          <a:ext cx="5400675" cy="540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741883"/>
            <a:ext cx="3114675" cy="175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6857"/>
              </p:ext>
            </p:extLst>
          </p:nvPr>
        </p:nvGraphicFramePr>
        <p:xfrm>
          <a:off x="282575" y="2725638"/>
          <a:ext cx="3163888" cy="3295650"/>
        </p:xfrm>
        <a:graphic>
          <a:graphicData uri="http://schemas.openxmlformats.org/drawingml/2006/table">
            <a:tbl>
              <a:tblPr/>
              <a:tblGrid>
                <a:gridCol w="995562"/>
                <a:gridCol w="724923"/>
                <a:gridCol w="837689"/>
                <a:gridCol w="605714"/>
              </a:tblGrid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Обнаруженные пестициды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Разрешение на использование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Класс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1907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Томаты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Боскалид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Фунгицид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разрешен для томатов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Пираклостробин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Фунгицид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разрешен для томатов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Пиридабен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Акарицид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разрешен для томатов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Тебуконазол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Фунгицид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разрешен для томатов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Хлорпирифос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Инсектицид, акарицид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разрешен для томатов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Пириметанил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Фунгицид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Запрещен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Огурцы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Флудиосконил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Фунгицид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</a:t>
                      </a:r>
                      <a:r>
                        <a:rPr lang="ru-RU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разрешен</a:t>
                      </a:r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для огурцов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Ципродинил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Фунгицид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Не разрешен для огурцов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1811704"/>
              </p:ext>
            </p:extLst>
          </p:nvPr>
        </p:nvGraphicFramePr>
        <p:xfrm>
          <a:off x="282575" y="116631"/>
          <a:ext cx="8681913" cy="62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Picture 26" descr="D:\20150111\Подвал_СПРОС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10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321175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66406"/>
            <a:ext cx="3673103" cy="30387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" descr="D:\20150111\Подвал_СПРО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11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6632"/>
            <a:ext cx="4392488" cy="6009531"/>
          </a:xfrm>
        </p:spPr>
        <p:txBody>
          <a:bodyPr/>
          <a:lstStyle/>
          <a:p>
            <a:pPr marL="0" lvl="0" indent="0" algn="ctr" rtl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Тест обезжиренного творога</a:t>
            </a:r>
          </a:p>
          <a:p>
            <a:pPr marL="0" lvl="0" indent="0" algn="ctr" rtl="0">
              <a:buNone/>
            </a:pP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 rtl="0">
              <a:buNone/>
            </a:pPr>
            <a:r>
              <a:rPr lang="ru-RU" sz="1400" dirty="0" smtClean="0"/>
              <a:t>Достаточно тревожные показатели были получены и при тестировании молочной продукции (обезжиренного творога) в основном отечественных производителей </a:t>
            </a:r>
            <a:r>
              <a:rPr lang="ru-RU" sz="1400" b="1" dirty="0" smtClean="0"/>
              <a:t>– у 6 образцов из 7 были выявлены нарушения по микробиологическим показателям</a:t>
            </a:r>
            <a:r>
              <a:rPr lang="ru-RU" sz="1400" dirty="0" smtClean="0"/>
              <a:t>  - по содержанию дрожжей, плесени и иных нарушениях,  в том числе </a:t>
            </a:r>
            <a:r>
              <a:rPr lang="ru-RU" sz="1400" b="1" dirty="0" smtClean="0"/>
              <a:t>у 2 образцов была обнаружена кишечная палочка.</a:t>
            </a:r>
          </a:p>
          <a:p>
            <a:pPr marL="0" lvl="0" indent="0" rtl="0">
              <a:buNone/>
            </a:pPr>
            <a:endParaRPr lang="ru-RU" sz="1400" dirty="0"/>
          </a:p>
          <a:p>
            <a:pPr marL="0" lvl="0" indent="0" algn="just" rtl="0">
              <a:buNone/>
            </a:pPr>
            <a:r>
              <a:rPr lang="ru-RU" sz="1400" dirty="0" smtClean="0"/>
              <a:t>Результаты </a:t>
            </a:r>
            <a:r>
              <a:rPr lang="ru-RU" sz="1400" dirty="0" err="1" smtClean="0"/>
              <a:t>проведенных</a:t>
            </a:r>
            <a:r>
              <a:rPr lang="ru-RU" sz="1400" dirty="0" smtClean="0"/>
              <a:t> испытаний и информация о выявленных опасных товарах, проблемах и  несоответствиях размещаются как на сайте электронного журнала для потребителей СПРОС </a:t>
            </a:r>
            <a:r>
              <a:rPr lang="en-US" sz="1400" i="1" dirty="0" smtClean="0"/>
              <a:t>www</a:t>
            </a:r>
            <a:r>
              <a:rPr lang="ru-RU" sz="1400" i="1" dirty="0" smtClean="0"/>
              <a:t>.</a:t>
            </a:r>
            <a:r>
              <a:rPr lang="en-US" sz="1400" i="1" dirty="0" err="1" smtClean="0"/>
              <a:t>spros</a:t>
            </a:r>
            <a:r>
              <a:rPr lang="ru-RU" sz="1400" i="1" dirty="0" smtClean="0"/>
              <a:t>-</a:t>
            </a:r>
            <a:r>
              <a:rPr lang="en-US" sz="1400" i="1" dirty="0" smtClean="0"/>
              <a:t>online</a:t>
            </a:r>
            <a:r>
              <a:rPr lang="ru-RU" sz="1400" i="1" dirty="0" smtClean="0"/>
              <a:t>.</a:t>
            </a:r>
            <a:r>
              <a:rPr lang="en-US" sz="1400" i="1" dirty="0" err="1" smtClean="0"/>
              <a:t>ru</a:t>
            </a:r>
            <a:r>
              <a:rPr lang="en-US" sz="1400" dirty="0" smtClean="0"/>
              <a:t> </a:t>
            </a:r>
            <a:r>
              <a:rPr lang="ru-RU" sz="1400" dirty="0" smtClean="0"/>
              <a:t>так и на сайте Российского института потребительских испытаний </a:t>
            </a:r>
            <a:r>
              <a:rPr lang="en-US" sz="1400" i="1" dirty="0" smtClean="0"/>
              <a:t>www</a:t>
            </a:r>
            <a:r>
              <a:rPr lang="ru-RU" sz="1400" i="1" dirty="0" smtClean="0"/>
              <a:t>.</a:t>
            </a:r>
            <a:r>
              <a:rPr lang="en-US" sz="1400" i="1" dirty="0" err="1" smtClean="0"/>
              <a:t>ripi</a:t>
            </a:r>
            <a:r>
              <a:rPr lang="ru-RU" sz="1400" i="1" dirty="0" smtClean="0"/>
              <a:t>-</a:t>
            </a:r>
            <a:r>
              <a:rPr lang="en-US" sz="1400" i="1" dirty="0" smtClean="0"/>
              <a:t>test</a:t>
            </a:r>
            <a:r>
              <a:rPr lang="ru-RU" sz="1400" i="1" dirty="0" smtClean="0"/>
              <a:t>.</a:t>
            </a:r>
            <a:r>
              <a:rPr lang="en-US" sz="1400" i="1" dirty="0" err="1" smtClean="0"/>
              <a:t>ru</a:t>
            </a:r>
            <a:r>
              <a:rPr lang="ru-RU" sz="1400" dirty="0" smtClean="0"/>
              <a:t>, а также распространяется через другие СМИ. По фактам выявленных нарушений осуществляется рассылка информационных писем производителям и поставщикам опасной и некачественной пищевой продукции,  в соответствующие государственные органы контроля и надзора.  Информация о ходе разбирательств по проблемным случаям и о реакции государственных органов также размещается на сайтах </a:t>
            </a:r>
            <a:r>
              <a:rPr lang="ru-RU" sz="1400" dirty="0" err="1" smtClean="0"/>
              <a:t>РИПИ</a:t>
            </a:r>
            <a:r>
              <a:rPr lang="ru-RU" sz="1400" dirty="0" smtClean="0"/>
              <a:t> и СПРОС.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8818100"/>
              </p:ext>
            </p:extLst>
          </p:nvPr>
        </p:nvGraphicFramePr>
        <p:xfrm>
          <a:off x="336551" y="97468"/>
          <a:ext cx="850741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319" name="Группа 42"/>
          <p:cNvGrpSpPr>
            <a:grpSpLocks/>
          </p:cNvGrpSpPr>
          <p:nvPr/>
        </p:nvGrpSpPr>
        <p:grpSpPr bwMode="auto">
          <a:xfrm>
            <a:off x="336550" y="834925"/>
            <a:ext cx="2505075" cy="5180013"/>
            <a:chOff x="337100" y="615483"/>
            <a:chExt cx="2504618" cy="5180005"/>
          </a:xfrm>
        </p:grpSpPr>
        <p:sp>
          <p:nvSpPr>
            <p:cNvPr id="44" name="Полилиния 43"/>
            <p:cNvSpPr/>
            <p:nvPr/>
          </p:nvSpPr>
          <p:spPr>
            <a:xfrm>
              <a:off x="1163624" y="615483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/>
                <a:t>Кукуруза консервированная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37100" y="615483"/>
              <a:ext cx="751385" cy="75897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0" r="-10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олилиния 45"/>
            <p:cNvSpPr/>
            <p:nvPr/>
          </p:nvSpPr>
          <p:spPr>
            <a:xfrm>
              <a:off x="337100" y="1499689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Майонез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090333" y="1499689"/>
              <a:ext cx="751385" cy="758975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олилиния 47"/>
            <p:cNvSpPr/>
            <p:nvPr/>
          </p:nvSpPr>
          <p:spPr>
            <a:xfrm>
              <a:off x="1163624" y="2383895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Молоко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37100" y="2383895"/>
              <a:ext cx="751385" cy="758975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олилиния 49"/>
            <p:cNvSpPr/>
            <p:nvPr/>
          </p:nvSpPr>
          <p:spPr>
            <a:xfrm>
              <a:off x="337100" y="3268101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Мороженое</a:t>
              </a:r>
              <a:r>
                <a:rPr lang="ru-RU" sz="1400" dirty="0"/>
                <a:t> «</a:t>
              </a:r>
              <a:r>
                <a:rPr lang="ru-RU" sz="1700" b="1" dirty="0"/>
                <a:t>пломбир</a:t>
              </a:r>
              <a:r>
                <a:rPr lang="ru-RU" sz="1400" dirty="0"/>
                <a:t>»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090333" y="3268101"/>
              <a:ext cx="751385" cy="758975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олилиния 51"/>
            <p:cNvSpPr/>
            <p:nvPr/>
          </p:nvSpPr>
          <p:spPr>
            <a:xfrm>
              <a:off x="1163624" y="4152307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Огурцы</a:t>
              </a:r>
              <a:r>
                <a:rPr lang="ru-RU" sz="1400" dirty="0"/>
                <a:t> </a:t>
              </a:r>
              <a:r>
                <a:rPr lang="ru-RU" sz="1700" b="1" dirty="0"/>
                <a:t>импортные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37100" y="4152307"/>
              <a:ext cx="751385" cy="758975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337100" y="5036513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Консервы «Тунец</a:t>
              </a:r>
              <a:r>
                <a:rPr lang="ru-RU" sz="1400" dirty="0"/>
                <a:t>»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090333" y="5036513"/>
              <a:ext cx="751385" cy="758975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320" name="Группа 55"/>
          <p:cNvGrpSpPr>
            <a:grpSpLocks/>
          </p:cNvGrpSpPr>
          <p:nvPr/>
        </p:nvGrpSpPr>
        <p:grpSpPr bwMode="auto">
          <a:xfrm>
            <a:off x="3349625" y="841275"/>
            <a:ext cx="2503488" cy="5180013"/>
            <a:chOff x="3349257" y="622973"/>
            <a:chExt cx="2504618" cy="5180005"/>
          </a:xfrm>
        </p:grpSpPr>
        <p:sp>
          <p:nvSpPr>
            <p:cNvPr id="57" name="Полилиния 56"/>
            <p:cNvSpPr/>
            <p:nvPr/>
          </p:nvSpPr>
          <p:spPr>
            <a:xfrm>
              <a:off x="4175781" y="622973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Огурцы</a:t>
              </a:r>
              <a:r>
                <a:rPr lang="ru-RU" sz="1500" dirty="0"/>
                <a:t> </a:t>
              </a:r>
              <a:r>
                <a:rPr lang="ru-RU" sz="1700" b="1" dirty="0"/>
                <a:t>отечественные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349257" y="622973"/>
              <a:ext cx="751385" cy="758975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олилиния 58"/>
            <p:cNvSpPr/>
            <p:nvPr/>
          </p:nvSpPr>
          <p:spPr>
            <a:xfrm>
              <a:off x="3349257" y="1507179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Оливковое</a:t>
              </a:r>
              <a:r>
                <a:rPr lang="ru-RU" sz="1500" dirty="0"/>
                <a:t> </a:t>
              </a:r>
              <a:r>
                <a:rPr lang="ru-RU" sz="1700" b="1" dirty="0"/>
                <a:t>масло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102490" y="1507179"/>
              <a:ext cx="751385" cy="758975"/>
            </a:xfrm>
            <a:prstGeom prst="rect">
              <a:avLst/>
            </a:prstGeom>
            <a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4000" b="-24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Полилиния 60"/>
            <p:cNvSpPr/>
            <p:nvPr/>
          </p:nvSpPr>
          <p:spPr>
            <a:xfrm>
              <a:off x="4175781" y="2391385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Пельмени</a:t>
              </a: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349257" y="3275591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Сметана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102490" y="3275591"/>
              <a:ext cx="751385" cy="758975"/>
            </a:xfrm>
            <a:prstGeom prst="rect">
              <a:avLst/>
            </a:prstGeom>
            <a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Полилиния 64"/>
            <p:cNvSpPr/>
            <p:nvPr/>
          </p:nvSpPr>
          <p:spPr>
            <a:xfrm>
              <a:off x="4175781" y="4159797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Сосиски</a:t>
              </a:r>
              <a:r>
                <a:rPr lang="ru-RU" sz="1500" dirty="0"/>
                <a:t> «</a:t>
              </a:r>
              <a:r>
                <a:rPr lang="ru-RU" sz="1700" b="1" dirty="0"/>
                <a:t>Молочные</a:t>
              </a:r>
              <a:r>
                <a:rPr lang="ru-RU" sz="1500" dirty="0"/>
                <a:t>»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349257" y="4159797"/>
              <a:ext cx="751385" cy="758975"/>
            </a:xfrm>
            <a:prstGeom prst="rect">
              <a:avLst/>
            </a:prstGeom>
            <a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Полилиния 66"/>
            <p:cNvSpPr/>
            <p:nvPr/>
          </p:nvSpPr>
          <p:spPr>
            <a:xfrm>
              <a:off x="3349257" y="5044003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Творог обезжиренный</a:t>
              </a:r>
              <a:endParaRPr lang="ru-RU" sz="17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102490" y="5044003"/>
              <a:ext cx="751385" cy="758975"/>
            </a:xfrm>
            <a:prstGeom prst="rect">
              <a:avLst/>
            </a:prstGeom>
            <a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321" name="Группа 68"/>
          <p:cNvGrpSpPr>
            <a:grpSpLocks/>
          </p:cNvGrpSpPr>
          <p:nvPr/>
        </p:nvGrpSpPr>
        <p:grpSpPr bwMode="auto">
          <a:xfrm>
            <a:off x="6302375" y="839688"/>
            <a:ext cx="2541588" cy="5181600"/>
            <a:chOff x="6302280" y="620688"/>
            <a:chExt cx="2541385" cy="4298084"/>
          </a:xfrm>
        </p:grpSpPr>
        <p:sp>
          <p:nvSpPr>
            <p:cNvPr id="70" name="Полилиния 69"/>
            <p:cNvSpPr/>
            <p:nvPr/>
          </p:nvSpPr>
          <p:spPr>
            <a:xfrm>
              <a:off x="7165571" y="620688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Томаты импортные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302280" y="622973"/>
              <a:ext cx="751385" cy="758975"/>
            </a:xfrm>
            <a:prstGeom prst="rect">
              <a:avLst/>
            </a:prstGeom>
            <a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Полилиния 71"/>
            <p:cNvSpPr/>
            <p:nvPr/>
          </p:nvSpPr>
          <p:spPr>
            <a:xfrm>
              <a:off x="6302280" y="1507179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Томаты отечественные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055513" y="1507179"/>
              <a:ext cx="751385" cy="758975"/>
            </a:xfrm>
            <a:prstGeom prst="rect">
              <a:avLst/>
            </a:prstGeom>
            <a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Полилиния 73"/>
            <p:cNvSpPr/>
            <p:nvPr/>
          </p:nvSpPr>
          <p:spPr>
            <a:xfrm>
              <a:off x="7128804" y="2391385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Шоколад </a:t>
              </a:r>
              <a:r>
                <a:rPr lang="ru-RU" sz="1700" b="1" dirty="0" err="1"/>
                <a:t>темный</a:t>
              </a:r>
              <a:endParaRPr lang="ru-RU" sz="1700" b="1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302280" y="2391385"/>
              <a:ext cx="751385" cy="758975"/>
            </a:xfrm>
            <a:prstGeom prst="rect">
              <a:avLst/>
            </a:prstGeom>
            <a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Полилиния 75"/>
            <p:cNvSpPr/>
            <p:nvPr/>
          </p:nvSpPr>
          <p:spPr>
            <a:xfrm>
              <a:off x="6302280" y="3275591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Шпроты</a:t>
              </a:r>
              <a:r>
                <a:rPr lang="ru-RU" sz="2100" dirty="0"/>
                <a:t> </a:t>
              </a:r>
              <a:r>
                <a:rPr lang="ru-RU" sz="1700" b="1" dirty="0"/>
                <a:t>в</a:t>
              </a:r>
              <a:r>
                <a:rPr lang="ru-RU" sz="2100" dirty="0"/>
                <a:t> </a:t>
              </a:r>
              <a:r>
                <a:rPr lang="ru-RU" sz="1700" b="1" dirty="0"/>
                <a:t>масле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055513" y="3275591"/>
              <a:ext cx="751385" cy="758975"/>
            </a:xfrm>
            <a:prstGeom prst="rect">
              <a:avLst/>
            </a:prstGeom>
            <a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000" r="-18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олилиния 77"/>
            <p:cNvSpPr/>
            <p:nvPr/>
          </p:nvSpPr>
          <p:spPr>
            <a:xfrm>
              <a:off x="7128804" y="4159797"/>
              <a:ext cx="1678094" cy="758975"/>
            </a:xfrm>
            <a:custGeom>
              <a:avLst/>
              <a:gdLst>
                <a:gd name="connsiteX0" fmla="*/ 0 w 1678094"/>
                <a:gd name="connsiteY0" fmla="*/ 0 h 758975"/>
                <a:gd name="connsiteX1" fmla="*/ 1678094 w 1678094"/>
                <a:gd name="connsiteY1" fmla="*/ 0 h 758975"/>
                <a:gd name="connsiteX2" fmla="*/ 1678094 w 1678094"/>
                <a:gd name="connsiteY2" fmla="*/ 758975 h 758975"/>
                <a:gd name="connsiteX3" fmla="*/ 0 w 1678094"/>
                <a:gd name="connsiteY3" fmla="*/ 758975 h 758975"/>
                <a:gd name="connsiteX4" fmla="*/ 0 w 1678094"/>
                <a:gd name="connsiteY4" fmla="*/ 0 h 75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094" h="758975">
                  <a:moveTo>
                    <a:pt x="0" y="0"/>
                  </a:moveTo>
                  <a:lnTo>
                    <a:pt x="1678094" y="0"/>
                  </a:lnTo>
                  <a:lnTo>
                    <a:pt x="1678094" y="758975"/>
                  </a:lnTo>
                  <a:lnTo>
                    <a:pt x="0" y="75897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/>
                <a:t>Яйца куриные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302280" y="4159797"/>
              <a:ext cx="751385" cy="758975"/>
            </a:xfrm>
            <a:prstGeom prst="rect">
              <a:avLst/>
            </a:prstGeom>
            <a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7" name="Прямоугольник 86"/>
          <p:cNvSpPr/>
          <p:nvPr/>
        </p:nvSpPr>
        <p:spPr>
          <a:xfrm>
            <a:off x="3389186" y="2383894"/>
            <a:ext cx="751385" cy="758975"/>
          </a:xfrm>
          <a:prstGeom prst="rect">
            <a:avLst/>
          </a:prstGeom>
          <a:blipFill>
            <a:blip r:embed="rId23"/>
            <a:srcRect/>
            <a:stretch>
              <a:fillRect t="-24000" b="-24000"/>
            </a:stretch>
          </a:blip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0" name="Picture 26" descr="D:\20150111\Подвал_СПРОС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12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82" name="Picture 1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20655843"/>
              </p:ext>
            </p:extLst>
          </p:nvPr>
        </p:nvGraphicFramePr>
        <p:xfrm>
          <a:off x="251520" y="98425"/>
          <a:ext cx="8712967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97336"/>
              </p:ext>
            </p:extLst>
          </p:nvPr>
        </p:nvGraphicFramePr>
        <p:xfrm>
          <a:off x="250825" y="620711"/>
          <a:ext cx="8713787" cy="5400576"/>
        </p:xfrm>
        <a:graphic>
          <a:graphicData uri="http://schemas.openxmlformats.org/drawingml/2006/table">
            <a:tbl>
              <a:tblPr/>
              <a:tblGrid>
                <a:gridCol w="2397279"/>
                <a:gridCol w="697893"/>
                <a:gridCol w="1123723"/>
                <a:gridCol w="1123723"/>
                <a:gridCol w="1123723"/>
                <a:gridCol w="1123723"/>
                <a:gridCol w="1123723"/>
              </a:tblGrid>
              <a:tr h="766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Продукция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образцов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Нарушение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Нарушение безопасности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Нарушение качества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Нарушение маркировки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Несоответствие заявленным свойствам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Шоколад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Консервы "Тунец натуральный"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Консервы "Шпроты в масле"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Кукуруза консервированная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Майонез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Масло оливковое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Молоко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Мороженое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Сметана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Творог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Яйца куриные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Огурцы импортные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Огурцы отечественные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Томаты импортные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Томаты отечественые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Пельмени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3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Сосиски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6" descr="D:\20150111\Подвал_СПРО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13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1580837"/>
              </p:ext>
            </p:extLst>
          </p:nvPr>
        </p:nvGraphicFramePr>
        <p:xfrm>
          <a:off x="323528" y="159023"/>
          <a:ext cx="849694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36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41104"/>
              </p:ext>
            </p:extLst>
          </p:nvPr>
        </p:nvGraphicFramePr>
        <p:xfrm>
          <a:off x="200025" y="980728"/>
          <a:ext cx="8743950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r:id="rId9" imgW="8742422" imgH="4852837" progId="Excel.Chart.8">
                  <p:embed/>
                </p:oleObj>
              </mc:Choice>
              <mc:Fallback>
                <p:oleObj r:id="rId9" imgW="8742422" imgH="485283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980728"/>
                        <a:ext cx="8743950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6" descr="D:\20150111\Подвал_СПРОС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14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717590"/>
              </p:ext>
            </p:extLst>
          </p:nvPr>
        </p:nvGraphicFramePr>
        <p:xfrm>
          <a:off x="250824" y="133350"/>
          <a:ext cx="8713663" cy="215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9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55974"/>
            <a:ext cx="8640638" cy="38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6" descr="D:\20150111\Подвал_СПРОС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15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55618"/>
              </p:ext>
            </p:extLst>
          </p:nvPr>
        </p:nvGraphicFramePr>
        <p:xfrm>
          <a:off x="184836" y="0"/>
          <a:ext cx="8774328" cy="586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6" descr="D:\20150111\Подвал_СПРО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16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70014"/>
              </p:ext>
            </p:extLst>
          </p:nvPr>
        </p:nvGraphicFramePr>
        <p:xfrm>
          <a:off x="155574" y="116880"/>
          <a:ext cx="8736905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4410209"/>
              </p:ext>
            </p:extLst>
          </p:nvPr>
        </p:nvGraphicFramePr>
        <p:xfrm>
          <a:off x="2915816" y="620688"/>
          <a:ext cx="5976663" cy="206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21" y="2787650"/>
            <a:ext cx="5926559" cy="323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4704"/>
            <a:ext cx="2571750" cy="3647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6" descr="D:\20150111\Подвал_СПРОС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17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22834"/>
            <a:ext cx="5067300" cy="356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210474"/>
              </p:ext>
            </p:extLst>
          </p:nvPr>
        </p:nvGraphicFramePr>
        <p:xfrm>
          <a:off x="238125" y="116632"/>
          <a:ext cx="8726363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1130662"/>
              </p:ext>
            </p:extLst>
          </p:nvPr>
        </p:nvGraphicFramePr>
        <p:xfrm>
          <a:off x="238126" y="620688"/>
          <a:ext cx="8726362" cy="71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483446"/>
            <a:ext cx="5105400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88" y="1963266"/>
            <a:ext cx="4991100" cy="340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6" descr="D:\20150111\Подвал_СПРОС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18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952646"/>
              </p:ext>
            </p:extLst>
          </p:nvPr>
        </p:nvGraphicFramePr>
        <p:xfrm>
          <a:off x="155575" y="188640"/>
          <a:ext cx="8808913" cy="172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26400037"/>
              </p:ext>
            </p:extLst>
          </p:nvPr>
        </p:nvGraphicFramePr>
        <p:xfrm>
          <a:off x="155575" y="2060574"/>
          <a:ext cx="8808913" cy="149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65004"/>
            <a:ext cx="7753548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105150" cy="73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D:\20150111\Подвал_СПРОС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19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1" y="650875"/>
            <a:ext cx="1631633" cy="14105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23590074"/>
              </p:ext>
            </p:extLst>
          </p:nvPr>
        </p:nvGraphicFramePr>
        <p:xfrm>
          <a:off x="276071" y="70211"/>
          <a:ext cx="8688417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6" name="TextBox 15"/>
          <p:cNvSpPr txBox="1">
            <a:spLocks noChangeArrowheads="1"/>
          </p:cNvSpPr>
          <p:nvPr/>
        </p:nvSpPr>
        <p:spPr bwMode="auto">
          <a:xfrm>
            <a:off x="276071" y="2061423"/>
            <a:ext cx="180176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 smtClean="0"/>
              <a:t>С целью сохранения статуса независимости и непредвзятости, журнал не публиковал рекламу, как это предписывается международными правилами для потребительских изданий, издавался на деньги от подписки.</a:t>
            </a:r>
            <a:r>
              <a:rPr lang="ru-RU" sz="1600" strike="sngStrike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3080" name="Группа 21"/>
          <p:cNvGrpSpPr>
            <a:grpSpLocks/>
          </p:cNvGrpSpPr>
          <p:nvPr/>
        </p:nvGrpSpPr>
        <p:grpSpPr bwMode="auto">
          <a:xfrm>
            <a:off x="2077839" y="650875"/>
            <a:ext cx="6886649" cy="5478423"/>
            <a:chOff x="1824553" y="3225798"/>
            <a:chExt cx="5612567" cy="2235201"/>
          </a:xfrm>
        </p:grpSpPr>
        <p:sp>
          <p:nvSpPr>
            <p:cNvPr id="26" name="Полилиния 25"/>
            <p:cNvSpPr/>
            <p:nvPr/>
          </p:nvSpPr>
          <p:spPr>
            <a:xfrm>
              <a:off x="1824553" y="3225798"/>
              <a:ext cx="2678268" cy="2235201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96879" tIns="241809" rIns="296878" bIns="296878" spcCol="1270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4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599816" y="3225798"/>
              <a:ext cx="2837304" cy="2235201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96878" tIns="241809" rIns="296878" bIns="296878" spcCol="1270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400"/>
            </a:p>
          </p:txBody>
        </p:sp>
      </p:grpSp>
      <p:sp>
        <p:nvSpPr>
          <p:cNvPr id="3081" name="Прямоугольник 30"/>
          <p:cNvSpPr>
            <a:spLocks noChangeArrowheads="1"/>
          </p:cNvSpPr>
          <p:nvPr/>
        </p:nvSpPr>
        <p:spPr bwMode="auto">
          <a:xfrm>
            <a:off x="2123728" y="700470"/>
            <a:ext cx="3240360" cy="51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b="1" dirty="0"/>
              <a:t>ЖУРНАЛ «СПРОС</a:t>
            </a:r>
            <a:r>
              <a:rPr lang="ru-RU" dirty="0"/>
              <a:t>»</a:t>
            </a:r>
          </a:p>
          <a:p>
            <a:pPr algn="ctr" defTabSz="488950">
              <a:spcAft>
                <a:spcPct val="35000"/>
              </a:spcAft>
            </a:pPr>
            <a:r>
              <a:rPr lang="ru-RU" dirty="0"/>
              <a:t>С 1992 по 2011 год было проведено около 700 сравнительных потребительских испытаний.</a:t>
            </a:r>
          </a:p>
          <a:p>
            <a:pPr algn="ctr" defTabSz="488950">
              <a:spcAft>
                <a:spcPct val="35000"/>
              </a:spcAft>
            </a:pPr>
            <a:endParaRPr lang="ru-RU" sz="1600" dirty="0"/>
          </a:p>
          <a:p>
            <a:pPr algn="just" defTabSz="488950">
              <a:spcAft>
                <a:spcPct val="35000"/>
              </a:spcAft>
            </a:pPr>
            <a:r>
              <a:rPr lang="ru-RU" sz="1600" dirty="0"/>
              <a:t>Совместно с Российским институтом потребительских испытаний (</a:t>
            </a:r>
            <a:r>
              <a:rPr lang="ru-RU" sz="1600" dirty="0" err="1"/>
              <a:t>РИПИ</a:t>
            </a:r>
            <a:r>
              <a:rPr lang="ru-RU" sz="1600" dirty="0"/>
              <a:t>) (Институт был создан в 2004 году на основе испытательной службы журнала «СПРОС») ежегодно тестировал более 500 различных товаров и публиковал их результаты. В  2012 году издание закрылось из-за проблем финансового характера, не выдержав неравных условий конкуренции с изданиями, публикующими </a:t>
            </a:r>
            <a:r>
              <a:rPr lang="ru-RU" sz="1600" dirty="0" smtClean="0"/>
              <a:t>рекламу</a:t>
            </a:r>
            <a:endParaRPr lang="ru-RU" sz="1600" dirty="0"/>
          </a:p>
        </p:txBody>
      </p:sp>
      <p:sp>
        <p:nvSpPr>
          <p:cNvPr id="3082" name="Прямоугольник 5120"/>
          <p:cNvSpPr>
            <a:spLocks noChangeArrowheads="1"/>
          </p:cNvSpPr>
          <p:nvPr/>
        </p:nvSpPr>
        <p:spPr bwMode="auto">
          <a:xfrm>
            <a:off x="5652120" y="650875"/>
            <a:ext cx="316803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РИПИ</a:t>
            </a:r>
            <a:r>
              <a:rPr lang="ru-RU" b="1" dirty="0"/>
              <a:t> </a:t>
            </a:r>
          </a:p>
          <a:p>
            <a:pPr algn="ctr"/>
            <a:r>
              <a:rPr lang="ru-RU" dirty="0"/>
              <a:t>С 2004, проводит испытания потребительской продукции на безопасность и качество и  занимается исследованием проблем потребительского рынка</a:t>
            </a:r>
          </a:p>
          <a:p>
            <a:pPr algn="ctr"/>
            <a:endParaRPr lang="ru-RU" sz="1600" dirty="0"/>
          </a:p>
          <a:p>
            <a:pPr algn="just"/>
            <a:r>
              <a:rPr lang="ru-RU" sz="1600" dirty="0"/>
              <a:t>Начиная с 2012 года </a:t>
            </a:r>
            <a:r>
              <a:rPr lang="ru-RU" sz="1600" dirty="0" err="1"/>
              <a:t>РИПИ</a:t>
            </a:r>
            <a:r>
              <a:rPr lang="ru-RU" sz="1600" dirty="0"/>
              <a:t> сделал несколько попыток получить </a:t>
            </a:r>
            <a:r>
              <a:rPr lang="ru-RU" sz="1600" dirty="0" err="1"/>
              <a:t>грантовую</a:t>
            </a:r>
            <a:r>
              <a:rPr lang="ru-RU" sz="1600" dirty="0"/>
              <a:t> поддержку на возрождение журнала «СПРОС». По итогам конкурса,  </a:t>
            </a:r>
            <a:r>
              <a:rPr lang="ru-RU" sz="1600" dirty="0" err="1"/>
              <a:t>проведенного</a:t>
            </a:r>
            <a:r>
              <a:rPr lang="ru-RU" sz="1600" dirty="0"/>
              <a:t> общероссийским общественным движением "ГРАЖДАНСКОЕ ДОСТОИНСТВО"</a:t>
            </a:r>
          </a:p>
          <a:p>
            <a:pPr algn="ctr"/>
            <a:r>
              <a:rPr lang="ru-RU" sz="1600" dirty="0"/>
              <a:t> поддержка была получена,    в 2014 году была создана электронная версия журнала «СПРОС» - потребительский портал «СПРОС».</a:t>
            </a:r>
          </a:p>
        </p:txBody>
      </p:sp>
      <p:pic>
        <p:nvPicPr>
          <p:cNvPr id="27" name="Picture 26" descr="D:\20150111\Подвал_СПРОС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2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07693"/>
              </p:ext>
            </p:extLst>
          </p:nvPr>
        </p:nvGraphicFramePr>
        <p:xfrm>
          <a:off x="155575" y="116633"/>
          <a:ext cx="878969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6" y="2441050"/>
            <a:ext cx="8800749" cy="358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6" descr="D:\20150111\Подвал_СПРОС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20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77090"/>
              </p:ext>
            </p:extLst>
          </p:nvPr>
        </p:nvGraphicFramePr>
        <p:xfrm>
          <a:off x="457200" y="260350"/>
          <a:ext cx="822960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127125"/>
            <a:ext cx="8388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6" descr="D:\20150111\Подвал_СПРОС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21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68104"/>
              </p:ext>
            </p:extLst>
          </p:nvPr>
        </p:nvGraphicFramePr>
        <p:xfrm>
          <a:off x="323529" y="260350"/>
          <a:ext cx="8569646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250825" y="1106735"/>
            <a:ext cx="86423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b="1" dirty="0" smtClean="0"/>
              <a:t>Предоставление гражданам </a:t>
            </a:r>
            <a:r>
              <a:rPr lang="ru-RU" sz="1600" b="1" dirty="0" smtClean="0">
                <a:solidFill>
                  <a:prstClr val="black"/>
                </a:solidFill>
              </a:rPr>
              <a:t>объективной информации для осуществления правильного выбора является особенно актуальным в связи с происходящими в настоящий момент изменениями на рынке продовольственных товаров и высокой вероятностью проникновения на него опасной и некачественной продукции от новых, не представленных раньше на Российском рынке производителей и поставщиков</a:t>
            </a:r>
            <a:endParaRPr lang="ru-RU" sz="1600" b="1" dirty="0" smtClean="0"/>
          </a:p>
          <a:p>
            <a:pPr eaLnBrk="1" hangingPunct="1">
              <a:defRPr/>
            </a:pPr>
            <a:endParaRPr lang="ru-RU" sz="1600" dirty="0" smtClean="0"/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600" dirty="0" smtClean="0"/>
              <a:t>Дальнейшее продвижение портала в Интернете в том числе в социальных сетях. В перспективе предполагается объединение потребителей вокруг данного ресурса (аналогичное существовавшему некогда объединению потребителей вокруг журнала "СПРОС"), создание своего рода социальной потребительской сети.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600" dirty="0" smtClean="0"/>
              <a:t>Дальнейшее расширение деятельности на регионы. Привлечение к мониторингу качества и безопасности продуктов питания наиболее активных региональных потребительских и других общественных организаций, создание общих программ по мониторингу безопасности продукции</a:t>
            </a:r>
          </a:p>
          <a:p>
            <a:pPr eaLnBrk="1" hangingPunct="1">
              <a:defRPr/>
            </a:pPr>
            <a:r>
              <a:rPr lang="ru-RU" sz="1600" dirty="0" smtClean="0"/>
              <a:t> 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600" dirty="0" smtClean="0"/>
              <a:t>Разработка в 2015 году программы мониторинга соблюдения прав граждан по защите их интересов как потребителей в регионах РФ в части обеспечения безопасности и качества пищевой продукции. </a:t>
            </a:r>
          </a:p>
        </p:txBody>
      </p:sp>
      <p:pic>
        <p:nvPicPr>
          <p:cNvPr id="18" name="Picture 26" descr="D:\20150111\Подвал_СПРО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22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5982"/>
            <a:ext cx="8229600" cy="468129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1600" dirty="0" smtClean="0"/>
              <a:t>Исследования</a:t>
            </a:r>
            <a:r>
              <a:rPr lang="ru-RU" sz="1600" dirty="0"/>
              <a:t>, проводимые РИПИ в последнее время, показывают, что вопрос  качества и безопасности товара на потребительском рынке достаточно остро стоял и до последних событий,  связанных с санкциями и ответными </a:t>
            </a:r>
            <a:r>
              <a:rPr lang="ru-RU" sz="1600" dirty="0" smtClean="0"/>
              <a:t>мерами, принятыми </a:t>
            </a:r>
            <a:r>
              <a:rPr lang="ru-RU" sz="1600" dirty="0"/>
              <a:t>РФ.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1600" dirty="0" smtClean="0"/>
              <a:t>Однако </a:t>
            </a:r>
            <a:r>
              <a:rPr lang="ru-RU" sz="1600" dirty="0"/>
              <a:t>еще большую актуальность тема продовольственной безопасности приобрела сейчас, когда введение РФ ограничений на поставки продовольственной продукции из стран ЕС, США, Австралии и ряда других государств привели </a:t>
            </a:r>
            <a:r>
              <a:rPr lang="ru-RU" sz="1600" b="1" dirty="0"/>
              <a:t>к весьма существенным изменениям на рынке продовольственных товаров.</a:t>
            </a:r>
            <a:r>
              <a:rPr lang="ru-RU" sz="1600" dirty="0"/>
              <a:t> На Российский рынок в сжатые сроки должно выйти </a:t>
            </a:r>
            <a:r>
              <a:rPr lang="ru-RU" sz="1600" b="1" dirty="0"/>
              <a:t>большое количество новых поставщиков из стран, традиционно не представленных на нём ранее</a:t>
            </a:r>
            <a:r>
              <a:rPr lang="ru-RU" sz="1600" dirty="0"/>
              <a:t>, одновременно также  должна </a:t>
            </a:r>
            <a:r>
              <a:rPr lang="ru-RU" sz="1600" b="1" dirty="0"/>
              <a:t>существенно   увеличиться доля отечественных производителей</a:t>
            </a:r>
            <a:r>
              <a:rPr lang="ru-RU" sz="1600" dirty="0"/>
              <a:t>. В такой ситуации у любого недобросовестного производителя или поставщика всегда возникает  соблазн воспользоваться моментом и ввести на рынок товар, не соответствующий установленным нормам – некачественный или даже просто опасный.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1600" dirty="0"/>
              <a:t> </a:t>
            </a:r>
            <a:r>
              <a:rPr lang="ru-RU" sz="1600" dirty="0" smtClean="0"/>
              <a:t>В </a:t>
            </a:r>
            <a:r>
              <a:rPr lang="ru-RU" sz="1600" dirty="0"/>
              <a:t>связи с этим, в настоящий момент всё большую роль начинают играть </a:t>
            </a:r>
            <a:r>
              <a:rPr lang="ru-RU" sz="1600" b="1" u="sng" dirty="0"/>
              <a:t>негосударственные механизмы общественного контроля</a:t>
            </a:r>
            <a:r>
              <a:rPr lang="ru-RU" sz="1600" dirty="0"/>
              <a:t> за безопасностью и качеством пищевой продукции  и деятельность негосударственных некоммерческих организаций, специализирующихся на  защите прав </a:t>
            </a:r>
            <a:r>
              <a:rPr lang="ru-RU" sz="1600" dirty="0" smtClean="0"/>
              <a:t>потребителей – </a:t>
            </a:r>
            <a:r>
              <a:rPr lang="ru-RU" sz="1600" dirty="0"/>
              <a:t>в частности, такие, как механизм, </a:t>
            </a:r>
            <a:r>
              <a:rPr lang="ru-RU" sz="1600" dirty="0" smtClean="0"/>
              <a:t>реализуемый </a:t>
            </a:r>
            <a:r>
              <a:rPr lang="ru-RU" sz="1600" dirty="0"/>
              <a:t>потребительским порталом </a:t>
            </a:r>
            <a:r>
              <a:rPr lang="ru-RU" sz="1600" dirty="0" smtClean="0"/>
              <a:t>«СПРОС»</a:t>
            </a:r>
            <a:endParaRPr lang="ru-RU" sz="1600" dirty="0"/>
          </a:p>
        </p:txBody>
      </p:sp>
      <p:pic>
        <p:nvPicPr>
          <p:cNvPr id="17" name="Picture 26" descr="D:\20150111\Подвал_СПРО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23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8450968"/>
              </p:ext>
            </p:extLst>
          </p:nvPr>
        </p:nvGraphicFramePr>
        <p:xfrm>
          <a:off x="539552" y="332656"/>
          <a:ext cx="810751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67306725"/>
              </p:ext>
            </p:extLst>
          </p:nvPr>
        </p:nvGraphicFramePr>
        <p:xfrm>
          <a:off x="704528" y="260648"/>
          <a:ext cx="7734943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6" descr="D:\20150111\Подвал_СПРО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7"/>
          <p:cNvSpPr txBox="1">
            <a:spLocks/>
          </p:cNvSpPr>
          <p:nvPr/>
        </p:nvSpPr>
        <p:spPr bwMode="auto">
          <a:xfrm>
            <a:off x="4283968" y="6381328"/>
            <a:ext cx="576064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24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8150504"/>
              </p:ext>
            </p:extLst>
          </p:nvPr>
        </p:nvGraphicFramePr>
        <p:xfrm>
          <a:off x="614362" y="274638"/>
          <a:ext cx="7916863" cy="63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102" name="Группа 1"/>
          <p:cNvGrpSpPr>
            <a:grpSpLocks/>
          </p:cNvGrpSpPr>
          <p:nvPr/>
        </p:nvGrpSpPr>
        <p:grpSpPr bwMode="auto">
          <a:xfrm>
            <a:off x="614363" y="1157288"/>
            <a:ext cx="7916862" cy="4111625"/>
            <a:chOff x="614593" y="1157238"/>
            <a:chExt cx="7917302" cy="4111475"/>
          </a:xfrm>
        </p:grpSpPr>
        <p:sp>
          <p:nvSpPr>
            <p:cNvPr id="3" name="Полилиния 2"/>
            <p:cNvSpPr/>
            <p:nvPr/>
          </p:nvSpPr>
          <p:spPr>
            <a:xfrm>
              <a:off x="614593" y="1207838"/>
              <a:ext cx="3593325" cy="746648"/>
            </a:xfrm>
            <a:custGeom>
              <a:avLst/>
              <a:gdLst>
                <a:gd name="connsiteX0" fmla="*/ 0 w 3593325"/>
                <a:gd name="connsiteY0" fmla="*/ 74665 h 746648"/>
                <a:gd name="connsiteX1" fmla="*/ 74665 w 3593325"/>
                <a:gd name="connsiteY1" fmla="*/ 0 h 746648"/>
                <a:gd name="connsiteX2" fmla="*/ 3518660 w 3593325"/>
                <a:gd name="connsiteY2" fmla="*/ 0 h 746648"/>
                <a:gd name="connsiteX3" fmla="*/ 3593325 w 3593325"/>
                <a:gd name="connsiteY3" fmla="*/ 74665 h 746648"/>
                <a:gd name="connsiteX4" fmla="*/ 3593325 w 3593325"/>
                <a:gd name="connsiteY4" fmla="*/ 671983 h 746648"/>
                <a:gd name="connsiteX5" fmla="*/ 3518660 w 3593325"/>
                <a:gd name="connsiteY5" fmla="*/ 746648 h 746648"/>
                <a:gd name="connsiteX6" fmla="*/ 74665 w 3593325"/>
                <a:gd name="connsiteY6" fmla="*/ 746648 h 746648"/>
                <a:gd name="connsiteX7" fmla="*/ 0 w 3593325"/>
                <a:gd name="connsiteY7" fmla="*/ 671983 h 746648"/>
                <a:gd name="connsiteX8" fmla="*/ 0 w 3593325"/>
                <a:gd name="connsiteY8" fmla="*/ 74665 h 74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3325" h="746648">
                  <a:moveTo>
                    <a:pt x="0" y="74665"/>
                  </a:moveTo>
                  <a:cubicBezTo>
                    <a:pt x="0" y="33429"/>
                    <a:pt x="33429" y="0"/>
                    <a:pt x="74665" y="0"/>
                  </a:cubicBezTo>
                  <a:lnTo>
                    <a:pt x="3518660" y="0"/>
                  </a:lnTo>
                  <a:cubicBezTo>
                    <a:pt x="3559896" y="0"/>
                    <a:pt x="3593325" y="33429"/>
                    <a:pt x="3593325" y="74665"/>
                  </a:cubicBezTo>
                  <a:lnTo>
                    <a:pt x="3593325" y="671983"/>
                  </a:lnTo>
                  <a:cubicBezTo>
                    <a:pt x="3593325" y="713219"/>
                    <a:pt x="3559896" y="746648"/>
                    <a:pt x="3518660" y="746648"/>
                  </a:cubicBezTo>
                  <a:lnTo>
                    <a:pt x="74665" y="746648"/>
                  </a:lnTo>
                  <a:cubicBezTo>
                    <a:pt x="33429" y="746648"/>
                    <a:pt x="0" y="713219"/>
                    <a:pt x="0" y="671983"/>
                  </a:cubicBezTo>
                  <a:lnTo>
                    <a:pt x="0" y="7466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65684" tIns="51079" rIns="65684" bIns="51079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dirty="0"/>
                <a:t>Право на безопасность продукции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982913" y="1954134"/>
              <a:ext cx="347681" cy="454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4123"/>
                  </a:lnTo>
                  <a:lnTo>
                    <a:pt x="347945" y="45412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1330595" y="2071605"/>
              <a:ext cx="2889411" cy="673075"/>
            </a:xfrm>
            <a:custGeom>
              <a:avLst/>
              <a:gdLst>
                <a:gd name="connsiteX0" fmla="*/ 0 w 2814492"/>
                <a:gd name="connsiteY0" fmla="*/ 67297 h 672965"/>
                <a:gd name="connsiteX1" fmla="*/ 67297 w 2814492"/>
                <a:gd name="connsiteY1" fmla="*/ 0 h 672965"/>
                <a:gd name="connsiteX2" fmla="*/ 2747196 w 2814492"/>
                <a:gd name="connsiteY2" fmla="*/ 0 h 672965"/>
                <a:gd name="connsiteX3" fmla="*/ 2814493 w 2814492"/>
                <a:gd name="connsiteY3" fmla="*/ 67297 h 672965"/>
                <a:gd name="connsiteX4" fmla="*/ 2814492 w 2814492"/>
                <a:gd name="connsiteY4" fmla="*/ 605669 h 672965"/>
                <a:gd name="connsiteX5" fmla="*/ 2747195 w 2814492"/>
                <a:gd name="connsiteY5" fmla="*/ 672966 h 672965"/>
                <a:gd name="connsiteX6" fmla="*/ 67297 w 2814492"/>
                <a:gd name="connsiteY6" fmla="*/ 672965 h 672965"/>
                <a:gd name="connsiteX7" fmla="*/ 0 w 2814492"/>
                <a:gd name="connsiteY7" fmla="*/ 605668 h 672965"/>
                <a:gd name="connsiteX8" fmla="*/ 0 w 2814492"/>
                <a:gd name="connsiteY8" fmla="*/ 67297 h 67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4492" h="672965">
                  <a:moveTo>
                    <a:pt x="0" y="67297"/>
                  </a:moveTo>
                  <a:cubicBezTo>
                    <a:pt x="0" y="30130"/>
                    <a:pt x="30130" y="0"/>
                    <a:pt x="67297" y="0"/>
                  </a:cubicBezTo>
                  <a:lnTo>
                    <a:pt x="2747196" y="0"/>
                  </a:lnTo>
                  <a:cubicBezTo>
                    <a:pt x="2784363" y="0"/>
                    <a:pt x="2814493" y="30130"/>
                    <a:pt x="2814493" y="67297"/>
                  </a:cubicBezTo>
                  <a:cubicBezTo>
                    <a:pt x="2814493" y="246754"/>
                    <a:pt x="2814492" y="426212"/>
                    <a:pt x="2814492" y="605669"/>
                  </a:cubicBezTo>
                  <a:cubicBezTo>
                    <a:pt x="2814492" y="642836"/>
                    <a:pt x="2784362" y="672966"/>
                    <a:pt x="2747195" y="672966"/>
                  </a:cubicBezTo>
                  <a:lnTo>
                    <a:pt x="67297" y="672965"/>
                  </a:lnTo>
                  <a:cubicBezTo>
                    <a:pt x="30130" y="672965"/>
                    <a:pt x="0" y="642835"/>
                    <a:pt x="0" y="605668"/>
                  </a:cubicBezTo>
                  <a:lnTo>
                    <a:pt x="0" y="672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810" tIns="45110" rIns="57810" bIns="4511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гарантия безопасности для жизни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982913" y="1954134"/>
              <a:ext cx="347681" cy="12953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95330"/>
                  </a:lnTo>
                  <a:lnTo>
                    <a:pt x="347945" y="129533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330595" y="2912949"/>
              <a:ext cx="2889411" cy="673075"/>
            </a:xfrm>
            <a:custGeom>
              <a:avLst/>
              <a:gdLst>
                <a:gd name="connsiteX0" fmla="*/ 0 w 2888948"/>
                <a:gd name="connsiteY0" fmla="*/ 67297 h 672965"/>
                <a:gd name="connsiteX1" fmla="*/ 67297 w 2888948"/>
                <a:gd name="connsiteY1" fmla="*/ 0 h 672965"/>
                <a:gd name="connsiteX2" fmla="*/ 2821652 w 2888948"/>
                <a:gd name="connsiteY2" fmla="*/ 0 h 672965"/>
                <a:gd name="connsiteX3" fmla="*/ 2888949 w 2888948"/>
                <a:gd name="connsiteY3" fmla="*/ 67297 h 672965"/>
                <a:gd name="connsiteX4" fmla="*/ 2888948 w 2888948"/>
                <a:gd name="connsiteY4" fmla="*/ 605669 h 672965"/>
                <a:gd name="connsiteX5" fmla="*/ 2821651 w 2888948"/>
                <a:gd name="connsiteY5" fmla="*/ 672966 h 672965"/>
                <a:gd name="connsiteX6" fmla="*/ 67297 w 2888948"/>
                <a:gd name="connsiteY6" fmla="*/ 672965 h 672965"/>
                <a:gd name="connsiteX7" fmla="*/ 0 w 2888948"/>
                <a:gd name="connsiteY7" fmla="*/ 605668 h 672965"/>
                <a:gd name="connsiteX8" fmla="*/ 0 w 2888948"/>
                <a:gd name="connsiteY8" fmla="*/ 67297 h 67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948" h="672965">
                  <a:moveTo>
                    <a:pt x="0" y="67297"/>
                  </a:moveTo>
                  <a:cubicBezTo>
                    <a:pt x="0" y="30130"/>
                    <a:pt x="30130" y="0"/>
                    <a:pt x="67297" y="0"/>
                  </a:cubicBezTo>
                  <a:lnTo>
                    <a:pt x="2821652" y="0"/>
                  </a:lnTo>
                  <a:cubicBezTo>
                    <a:pt x="2858819" y="0"/>
                    <a:pt x="2888949" y="30130"/>
                    <a:pt x="2888949" y="67297"/>
                  </a:cubicBezTo>
                  <a:cubicBezTo>
                    <a:pt x="2888949" y="246754"/>
                    <a:pt x="2888948" y="426212"/>
                    <a:pt x="2888948" y="605669"/>
                  </a:cubicBezTo>
                  <a:cubicBezTo>
                    <a:pt x="2888948" y="642836"/>
                    <a:pt x="2858818" y="672966"/>
                    <a:pt x="2821651" y="672966"/>
                  </a:cubicBezTo>
                  <a:lnTo>
                    <a:pt x="67297" y="672965"/>
                  </a:lnTo>
                  <a:cubicBezTo>
                    <a:pt x="30130" y="672965"/>
                    <a:pt x="0" y="642835"/>
                    <a:pt x="0" y="605668"/>
                  </a:cubicBezTo>
                  <a:lnTo>
                    <a:pt x="0" y="672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810" tIns="45110" rIns="57810" bIns="4511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гарантия здоровья потребителя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82913" y="1954134"/>
              <a:ext cx="346094" cy="21192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18818"/>
                  </a:lnTo>
                  <a:lnTo>
                    <a:pt x="344974" y="21188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329008" y="3736831"/>
              <a:ext cx="2890998" cy="673075"/>
            </a:xfrm>
            <a:custGeom>
              <a:avLst/>
              <a:gdLst>
                <a:gd name="connsiteX0" fmla="*/ 0 w 2891102"/>
                <a:gd name="connsiteY0" fmla="*/ 67297 h 672965"/>
                <a:gd name="connsiteX1" fmla="*/ 67297 w 2891102"/>
                <a:gd name="connsiteY1" fmla="*/ 0 h 672965"/>
                <a:gd name="connsiteX2" fmla="*/ 2823806 w 2891102"/>
                <a:gd name="connsiteY2" fmla="*/ 0 h 672965"/>
                <a:gd name="connsiteX3" fmla="*/ 2891103 w 2891102"/>
                <a:gd name="connsiteY3" fmla="*/ 67297 h 672965"/>
                <a:gd name="connsiteX4" fmla="*/ 2891102 w 2891102"/>
                <a:gd name="connsiteY4" fmla="*/ 605669 h 672965"/>
                <a:gd name="connsiteX5" fmla="*/ 2823805 w 2891102"/>
                <a:gd name="connsiteY5" fmla="*/ 672966 h 672965"/>
                <a:gd name="connsiteX6" fmla="*/ 67297 w 2891102"/>
                <a:gd name="connsiteY6" fmla="*/ 672965 h 672965"/>
                <a:gd name="connsiteX7" fmla="*/ 0 w 2891102"/>
                <a:gd name="connsiteY7" fmla="*/ 605668 h 672965"/>
                <a:gd name="connsiteX8" fmla="*/ 0 w 2891102"/>
                <a:gd name="connsiteY8" fmla="*/ 67297 h 67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1102" h="672965">
                  <a:moveTo>
                    <a:pt x="0" y="67297"/>
                  </a:moveTo>
                  <a:cubicBezTo>
                    <a:pt x="0" y="30130"/>
                    <a:pt x="30130" y="0"/>
                    <a:pt x="67297" y="0"/>
                  </a:cubicBezTo>
                  <a:lnTo>
                    <a:pt x="2823806" y="0"/>
                  </a:lnTo>
                  <a:cubicBezTo>
                    <a:pt x="2860973" y="0"/>
                    <a:pt x="2891103" y="30130"/>
                    <a:pt x="2891103" y="67297"/>
                  </a:cubicBezTo>
                  <a:cubicBezTo>
                    <a:pt x="2891103" y="246754"/>
                    <a:pt x="2891102" y="426212"/>
                    <a:pt x="2891102" y="605669"/>
                  </a:cubicBezTo>
                  <a:cubicBezTo>
                    <a:pt x="2891102" y="642836"/>
                    <a:pt x="2860972" y="672966"/>
                    <a:pt x="2823805" y="672966"/>
                  </a:cubicBezTo>
                  <a:lnTo>
                    <a:pt x="67297" y="672965"/>
                  </a:lnTo>
                  <a:cubicBezTo>
                    <a:pt x="30130" y="672965"/>
                    <a:pt x="0" y="642835"/>
                    <a:pt x="0" y="605668"/>
                  </a:cubicBezTo>
                  <a:lnTo>
                    <a:pt x="0" y="672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810" tIns="45110" rIns="57810" bIns="4511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гарантия безопасности окружающей среды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82913" y="1954134"/>
              <a:ext cx="347681" cy="29780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77743"/>
                  </a:lnTo>
                  <a:lnTo>
                    <a:pt x="347945" y="297774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330595" y="4595638"/>
              <a:ext cx="2919575" cy="673075"/>
            </a:xfrm>
            <a:custGeom>
              <a:avLst/>
              <a:gdLst>
                <a:gd name="connsiteX0" fmla="*/ 0 w 2919065"/>
                <a:gd name="connsiteY0" fmla="*/ 67297 h 672965"/>
                <a:gd name="connsiteX1" fmla="*/ 67297 w 2919065"/>
                <a:gd name="connsiteY1" fmla="*/ 0 h 672965"/>
                <a:gd name="connsiteX2" fmla="*/ 2851769 w 2919065"/>
                <a:gd name="connsiteY2" fmla="*/ 0 h 672965"/>
                <a:gd name="connsiteX3" fmla="*/ 2919066 w 2919065"/>
                <a:gd name="connsiteY3" fmla="*/ 67297 h 672965"/>
                <a:gd name="connsiteX4" fmla="*/ 2919065 w 2919065"/>
                <a:gd name="connsiteY4" fmla="*/ 605669 h 672965"/>
                <a:gd name="connsiteX5" fmla="*/ 2851768 w 2919065"/>
                <a:gd name="connsiteY5" fmla="*/ 672966 h 672965"/>
                <a:gd name="connsiteX6" fmla="*/ 67297 w 2919065"/>
                <a:gd name="connsiteY6" fmla="*/ 672965 h 672965"/>
                <a:gd name="connsiteX7" fmla="*/ 0 w 2919065"/>
                <a:gd name="connsiteY7" fmla="*/ 605668 h 672965"/>
                <a:gd name="connsiteX8" fmla="*/ 0 w 2919065"/>
                <a:gd name="connsiteY8" fmla="*/ 67297 h 67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9065" h="672965">
                  <a:moveTo>
                    <a:pt x="0" y="67297"/>
                  </a:moveTo>
                  <a:cubicBezTo>
                    <a:pt x="0" y="30130"/>
                    <a:pt x="30130" y="0"/>
                    <a:pt x="67297" y="0"/>
                  </a:cubicBezTo>
                  <a:lnTo>
                    <a:pt x="2851769" y="0"/>
                  </a:lnTo>
                  <a:cubicBezTo>
                    <a:pt x="2888936" y="0"/>
                    <a:pt x="2919066" y="30130"/>
                    <a:pt x="2919066" y="67297"/>
                  </a:cubicBezTo>
                  <a:cubicBezTo>
                    <a:pt x="2919066" y="246754"/>
                    <a:pt x="2919065" y="426212"/>
                    <a:pt x="2919065" y="605669"/>
                  </a:cubicBezTo>
                  <a:cubicBezTo>
                    <a:pt x="2919065" y="642836"/>
                    <a:pt x="2888935" y="672966"/>
                    <a:pt x="2851768" y="672966"/>
                  </a:cubicBezTo>
                  <a:lnTo>
                    <a:pt x="67297" y="672965"/>
                  </a:lnTo>
                  <a:cubicBezTo>
                    <a:pt x="30130" y="672965"/>
                    <a:pt x="0" y="642835"/>
                    <a:pt x="0" y="605668"/>
                  </a:cubicBezTo>
                  <a:lnTo>
                    <a:pt x="0" y="672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810" tIns="45110" rIns="57810" bIns="4511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отсутствие вреда при эксплуатации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541911" y="1157238"/>
              <a:ext cx="3989984" cy="808298"/>
            </a:xfrm>
            <a:custGeom>
              <a:avLst/>
              <a:gdLst>
                <a:gd name="connsiteX0" fmla="*/ 0 w 3989984"/>
                <a:gd name="connsiteY0" fmla="*/ 80830 h 808298"/>
                <a:gd name="connsiteX1" fmla="*/ 80830 w 3989984"/>
                <a:gd name="connsiteY1" fmla="*/ 0 h 808298"/>
                <a:gd name="connsiteX2" fmla="*/ 3909154 w 3989984"/>
                <a:gd name="connsiteY2" fmla="*/ 0 h 808298"/>
                <a:gd name="connsiteX3" fmla="*/ 3989984 w 3989984"/>
                <a:gd name="connsiteY3" fmla="*/ 80830 h 808298"/>
                <a:gd name="connsiteX4" fmla="*/ 3989984 w 3989984"/>
                <a:gd name="connsiteY4" fmla="*/ 727468 h 808298"/>
                <a:gd name="connsiteX5" fmla="*/ 3909154 w 3989984"/>
                <a:gd name="connsiteY5" fmla="*/ 808298 h 808298"/>
                <a:gd name="connsiteX6" fmla="*/ 80830 w 3989984"/>
                <a:gd name="connsiteY6" fmla="*/ 808298 h 808298"/>
                <a:gd name="connsiteX7" fmla="*/ 0 w 3989984"/>
                <a:gd name="connsiteY7" fmla="*/ 727468 h 808298"/>
                <a:gd name="connsiteX8" fmla="*/ 0 w 3989984"/>
                <a:gd name="connsiteY8" fmla="*/ 80830 h 80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9984" h="808298">
                  <a:moveTo>
                    <a:pt x="0" y="80830"/>
                  </a:moveTo>
                  <a:cubicBezTo>
                    <a:pt x="0" y="36189"/>
                    <a:pt x="36189" y="0"/>
                    <a:pt x="80830" y="0"/>
                  </a:cubicBezTo>
                  <a:lnTo>
                    <a:pt x="3909154" y="0"/>
                  </a:lnTo>
                  <a:cubicBezTo>
                    <a:pt x="3953795" y="0"/>
                    <a:pt x="3989984" y="36189"/>
                    <a:pt x="3989984" y="80830"/>
                  </a:cubicBezTo>
                  <a:lnTo>
                    <a:pt x="3989984" y="727468"/>
                  </a:lnTo>
                  <a:cubicBezTo>
                    <a:pt x="3989984" y="772109"/>
                    <a:pt x="3953795" y="808298"/>
                    <a:pt x="3909154" y="808298"/>
                  </a:cubicBezTo>
                  <a:lnTo>
                    <a:pt x="80830" y="808298"/>
                  </a:lnTo>
                  <a:cubicBezTo>
                    <a:pt x="36189" y="808298"/>
                    <a:pt x="0" y="772109"/>
                    <a:pt x="0" y="727468"/>
                  </a:cubicBezTo>
                  <a:lnTo>
                    <a:pt x="0" y="8083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67489" tIns="52884" rIns="67489" bIns="52884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dirty="0"/>
                <a:t>Право быть информированным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40770" y="1965246"/>
              <a:ext cx="400072" cy="8937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92957"/>
                  </a:lnTo>
                  <a:lnTo>
                    <a:pt x="398998" y="89295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5340843" y="2133514"/>
              <a:ext cx="3005305" cy="1449335"/>
            </a:xfrm>
            <a:custGeom>
              <a:avLst/>
              <a:gdLst>
                <a:gd name="connsiteX0" fmla="*/ 0 w 3005474"/>
                <a:gd name="connsiteY0" fmla="*/ 144943 h 1449432"/>
                <a:gd name="connsiteX1" fmla="*/ 144943 w 3005474"/>
                <a:gd name="connsiteY1" fmla="*/ 0 h 1449432"/>
                <a:gd name="connsiteX2" fmla="*/ 2860531 w 3005474"/>
                <a:gd name="connsiteY2" fmla="*/ 0 h 1449432"/>
                <a:gd name="connsiteX3" fmla="*/ 3005474 w 3005474"/>
                <a:gd name="connsiteY3" fmla="*/ 144943 h 1449432"/>
                <a:gd name="connsiteX4" fmla="*/ 3005474 w 3005474"/>
                <a:gd name="connsiteY4" fmla="*/ 1304489 h 1449432"/>
                <a:gd name="connsiteX5" fmla="*/ 2860531 w 3005474"/>
                <a:gd name="connsiteY5" fmla="*/ 1449432 h 1449432"/>
                <a:gd name="connsiteX6" fmla="*/ 144943 w 3005474"/>
                <a:gd name="connsiteY6" fmla="*/ 1449432 h 1449432"/>
                <a:gd name="connsiteX7" fmla="*/ 0 w 3005474"/>
                <a:gd name="connsiteY7" fmla="*/ 1304489 h 1449432"/>
                <a:gd name="connsiteX8" fmla="*/ 0 w 3005474"/>
                <a:gd name="connsiteY8" fmla="*/ 144943 h 144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5474" h="1449432">
                  <a:moveTo>
                    <a:pt x="0" y="144943"/>
                  </a:moveTo>
                  <a:cubicBezTo>
                    <a:pt x="0" y="64893"/>
                    <a:pt x="64893" y="0"/>
                    <a:pt x="144943" y="0"/>
                  </a:cubicBezTo>
                  <a:lnTo>
                    <a:pt x="2860531" y="0"/>
                  </a:lnTo>
                  <a:cubicBezTo>
                    <a:pt x="2940581" y="0"/>
                    <a:pt x="3005474" y="64893"/>
                    <a:pt x="3005474" y="144943"/>
                  </a:cubicBezTo>
                  <a:lnTo>
                    <a:pt x="3005474" y="1304489"/>
                  </a:lnTo>
                  <a:cubicBezTo>
                    <a:pt x="3005474" y="1384539"/>
                    <a:pt x="2940581" y="1449432"/>
                    <a:pt x="2860531" y="1449432"/>
                  </a:cubicBezTo>
                  <a:lnTo>
                    <a:pt x="144943" y="1449432"/>
                  </a:lnTo>
                  <a:cubicBezTo>
                    <a:pt x="64893" y="1449432"/>
                    <a:pt x="0" y="1384539"/>
                    <a:pt x="0" y="1304489"/>
                  </a:cubicBezTo>
                  <a:lnTo>
                    <a:pt x="0" y="144943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0552" tIns="67852" rIns="80552" bIns="67852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гарантия на достоверную и полную информацию о любом приобретаемом товаре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940770" y="1965246"/>
              <a:ext cx="400072" cy="22795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79108"/>
                  </a:lnTo>
                  <a:lnTo>
                    <a:pt x="398998" y="22791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340843" y="3751118"/>
              <a:ext cx="3165651" cy="987389"/>
            </a:xfrm>
            <a:custGeom>
              <a:avLst/>
              <a:gdLst>
                <a:gd name="connsiteX0" fmla="*/ 0 w 3166641"/>
                <a:gd name="connsiteY0" fmla="*/ 98639 h 986385"/>
                <a:gd name="connsiteX1" fmla="*/ 98639 w 3166641"/>
                <a:gd name="connsiteY1" fmla="*/ 0 h 986385"/>
                <a:gd name="connsiteX2" fmla="*/ 3068003 w 3166641"/>
                <a:gd name="connsiteY2" fmla="*/ 0 h 986385"/>
                <a:gd name="connsiteX3" fmla="*/ 3166642 w 3166641"/>
                <a:gd name="connsiteY3" fmla="*/ 98639 h 986385"/>
                <a:gd name="connsiteX4" fmla="*/ 3166641 w 3166641"/>
                <a:gd name="connsiteY4" fmla="*/ 887747 h 986385"/>
                <a:gd name="connsiteX5" fmla="*/ 3068002 w 3166641"/>
                <a:gd name="connsiteY5" fmla="*/ 986386 h 986385"/>
                <a:gd name="connsiteX6" fmla="*/ 98639 w 3166641"/>
                <a:gd name="connsiteY6" fmla="*/ 986385 h 986385"/>
                <a:gd name="connsiteX7" fmla="*/ 0 w 3166641"/>
                <a:gd name="connsiteY7" fmla="*/ 887746 h 986385"/>
                <a:gd name="connsiteX8" fmla="*/ 0 w 3166641"/>
                <a:gd name="connsiteY8" fmla="*/ 98639 h 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6641" h="986385">
                  <a:moveTo>
                    <a:pt x="0" y="98639"/>
                  </a:moveTo>
                  <a:cubicBezTo>
                    <a:pt x="0" y="44162"/>
                    <a:pt x="44162" y="0"/>
                    <a:pt x="98639" y="0"/>
                  </a:cubicBezTo>
                  <a:lnTo>
                    <a:pt x="3068003" y="0"/>
                  </a:lnTo>
                  <a:cubicBezTo>
                    <a:pt x="3122480" y="0"/>
                    <a:pt x="3166642" y="44162"/>
                    <a:pt x="3166642" y="98639"/>
                  </a:cubicBezTo>
                  <a:cubicBezTo>
                    <a:pt x="3166642" y="361675"/>
                    <a:pt x="3166641" y="624711"/>
                    <a:pt x="3166641" y="887747"/>
                  </a:cubicBezTo>
                  <a:cubicBezTo>
                    <a:pt x="3166641" y="942224"/>
                    <a:pt x="3122479" y="986386"/>
                    <a:pt x="3068002" y="986386"/>
                  </a:cubicBezTo>
                  <a:lnTo>
                    <a:pt x="98639" y="986385"/>
                  </a:lnTo>
                  <a:cubicBezTo>
                    <a:pt x="44162" y="986385"/>
                    <a:pt x="0" y="942223"/>
                    <a:pt x="0" y="887746"/>
                  </a:cubicBezTo>
                  <a:lnTo>
                    <a:pt x="0" y="9863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6990" tIns="54290" rIns="66990" bIns="5429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возможность выбора при наличии достоверной информации</a:t>
              </a:r>
            </a:p>
          </p:txBody>
        </p:sp>
      </p:grpSp>
      <p:pic>
        <p:nvPicPr>
          <p:cNvPr id="27" name="Picture 26" descr="D:\20150111\Подвал_СПРО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3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6" descr="D:\20150111\Подвал_СПРО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4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62024594"/>
              </p:ext>
            </p:extLst>
          </p:nvPr>
        </p:nvGraphicFramePr>
        <p:xfrm>
          <a:off x="323528" y="260648"/>
          <a:ext cx="8496944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71314888"/>
              </p:ext>
            </p:extLst>
          </p:nvPr>
        </p:nvGraphicFramePr>
        <p:xfrm>
          <a:off x="323528" y="105273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9038292"/>
              </p:ext>
            </p:extLst>
          </p:nvPr>
        </p:nvGraphicFramePr>
        <p:xfrm>
          <a:off x="250826" y="115888"/>
          <a:ext cx="866933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Полилиния 26"/>
          <p:cNvSpPr/>
          <p:nvPr/>
        </p:nvSpPr>
        <p:spPr>
          <a:xfrm>
            <a:off x="250825" y="908720"/>
            <a:ext cx="8642350" cy="4968552"/>
          </a:xfrm>
          <a:custGeom>
            <a:avLst/>
            <a:gdLst>
              <a:gd name="connsiteX0" fmla="*/ 190098 w 1140568"/>
              <a:gd name="connsiteY0" fmla="*/ 0 h 6945137"/>
              <a:gd name="connsiteX1" fmla="*/ 950470 w 1140568"/>
              <a:gd name="connsiteY1" fmla="*/ 0 h 6945137"/>
              <a:gd name="connsiteX2" fmla="*/ 1140568 w 1140568"/>
              <a:gd name="connsiteY2" fmla="*/ 190098 h 6945137"/>
              <a:gd name="connsiteX3" fmla="*/ 1140568 w 1140568"/>
              <a:gd name="connsiteY3" fmla="*/ 6945137 h 6945137"/>
              <a:gd name="connsiteX4" fmla="*/ 1140568 w 1140568"/>
              <a:gd name="connsiteY4" fmla="*/ 6945137 h 6945137"/>
              <a:gd name="connsiteX5" fmla="*/ 0 w 1140568"/>
              <a:gd name="connsiteY5" fmla="*/ 6945137 h 6945137"/>
              <a:gd name="connsiteX6" fmla="*/ 0 w 1140568"/>
              <a:gd name="connsiteY6" fmla="*/ 6945137 h 6945137"/>
              <a:gd name="connsiteX7" fmla="*/ 0 w 1140568"/>
              <a:gd name="connsiteY7" fmla="*/ 190098 h 6945137"/>
              <a:gd name="connsiteX8" fmla="*/ 190098 w 1140568"/>
              <a:gd name="connsiteY8" fmla="*/ 0 h 694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568" h="6945137">
                <a:moveTo>
                  <a:pt x="1140568" y="1157545"/>
                </a:moveTo>
                <a:lnTo>
                  <a:pt x="1140568" y="5787592"/>
                </a:lnTo>
                <a:cubicBezTo>
                  <a:pt x="1140568" y="6426883"/>
                  <a:pt x="1126591" y="6945134"/>
                  <a:pt x="1109349" y="6945134"/>
                </a:cubicBezTo>
                <a:lnTo>
                  <a:pt x="0" y="6945134"/>
                </a:lnTo>
                <a:lnTo>
                  <a:pt x="0" y="6945134"/>
                </a:lnTo>
                <a:lnTo>
                  <a:pt x="0" y="3"/>
                </a:lnTo>
                <a:lnTo>
                  <a:pt x="0" y="3"/>
                </a:lnTo>
                <a:lnTo>
                  <a:pt x="1109349" y="3"/>
                </a:lnTo>
                <a:cubicBezTo>
                  <a:pt x="1126591" y="3"/>
                  <a:pt x="1140568" y="518254"/>
                  <a:pt x="1140568" y="115754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7585" tIns="75998" rIns="75998" bIns="75999" spcCol="1270"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900" dirty="0"/>
              <a:t>- Повышение </a:t>
            </a:r>
            <a:r>
              <a:rPr lang="ru-RU" sz="1900" b="1" dirty="0"/>
              <a:t>защищенности граждан </a:t>
            </a:r>
            <a:r>
              <a:rPr lang="ru-RU" sz="1900" dirty="0"/>
              <a:t>путем оперативного оповещение всех участников рынка об опасных и некачественных товарах, систематизации и анализа информации об опасных и некачественных товарах с целью выявления наиболее неблагополучных сегментов рынка, ненадежных торговых марок, недобросовестных производителей и поставщиков продукции.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900" dirty="0"/>
              <a:t>- Повышение </a:t>
            </a:r>
            <a:r>
              <a:rPr lang="ru-RU" sz="1900" b="1" dirty="0"/>
              <a:t>уровня грамотности и образования граждан </a:t>
            </a:r>
            <a:r>
              <a:rPr lang="ru-RU" sz="1900" dirty="0"/>
              <a:t>в области защиты прав потребителей.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900" dirty="0"/>
              <a:t> </a:t>
            </a:r>
            <a:r>
              <a:rPr lang="ru-RU" sz="1900" dirty="0" smtClean="0"/>
              <a:t>- Развитие </a:t>
            </a:r>
            <a:r>
              <a:rPr lang="ru-RU" sz="1900" b="1" dirty="0"/>
              <a:t>общественной активности граждан </a:t>
            </a:r>
            <a:r>
              <a:rPr lang="ru-RU" sz="1900" dirty="0"/>
              <a:t>по защите своих потребительских прав и интересов в правовом поле.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900" dirty="0"/>
              <a:t>-</a:t>
            </a:r>
            <a:r>
              <a:rPr lang="ru-RU" sz="1900" b="1" dirty="0"/>
              <a:t> Обеспечение обратной связи </a:t>
            </a:r>
            <a:r>
              <a:rPr lang="ru-RU" sz="1900" b="1" dirty="0">
                <a:solidFill>
                  <a:schemeClr val="tx1"/>
                </a:solidFill>
              </a:rPr>
              <a:t>граждан </a:t>
            </a:r>
            <a:r>
              <a:rPr lang="ru-RU" sz="1900" dirty="0"/>
              <a:t>с государственными контрольно-надзорными органами, работающими на потребительском рынке.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900" dirty="0"/>
              <a:t>- </a:t>
            </a:r>
            <a:r>
              <a:rPr lang="ru-RU" sz="1900" b="1" dirty="0"/>
              <a:t>Мониторинг эффективности исполнения контрольно-надзорных функций </a:t>
            </a:r>
            <a:r>
              <a:rPr lang="ru-RU" sz="1900" dirty="0"/>
              <a:t>и фокусировка внимания надзорных органов на наиболее злободневных проблемах потребительского рынка, дающие возможность </a:t>
            </a:r>
            <a:r>
              <a:rPr lang="ru-RU" sz="1900" b="1" dirty="0"/>
              <a:t>повысить уровень защищенности потребителей</a:t>
            </a:r>
            <a:r>
              <a:rPr lang="ru-RU" sz="1900" dirty="0"/>
              <a:t>.</a:t>
            </a:r>
          </a:p>
        </p:txBody>
      </p:sp>
      <p:pic>
        <p:nvPicPr>
          <p:cNvPr id="21" name="Picture 26" descr="D:\20150111\Подвал_СПРО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5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943400"/>
              </p:ext>
            </p:extLst>
          </p:nvPr>
        </p:nvGraphicFramePr>
        <p:xfrm>
          <a:off x="288925" y="44624"/>
          <a:ext cx="864235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4" name="Прямоугольник 22"/>
          <p:cNvSpPr>
            <a:spLocks noChangeArrowheads="1"/>
          </p:cNvSpPr>
          <p:nvPr/>
        </p:nvSpPr>
        <p:spPr bwMode="auto">
          <a:xfrm>
            <a:off x="250825" y="514350"/>
            <a:ext cx="84597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300"/>
          </a:p>
        </p:txBody>
      </p:sp>
      <p:sp>
        <p:nvSpPr>
          <p:cNvPr id="25" name="Полилиния 24"/>
          <p:cNvSpPr/>
          <p:nvPr/>
        </p:nvSpPr>
        <p:spPr>
          <a:xfrm>
            <a:off x="288925" y="639852"/>
            <a:ext cx="8642350" cy="5525452"/>
          </a:xfrm>
          <a:custGeom>
            <a:avLst/>
            <a:gdLst>
              <a:gd name="connsiteX0" fmla="*/ 190098 w 1140568"/>
              <a:gd name="connsiteY0" fmla="*/ 0 h 6945137"/>
              <a:gd name="connsiteX1" fmla="*/ 950470 w 1140568"/>
              <a:gd name="connsiteY1" fmla="*/ 0 h 6945137"/>
              <a:gd name="connsiteX2" fmla="*/ 1140568 w 1140568"/>
              <a:gd name="connsiteY2" fmla="*/ 190098 h 6945137"/>
              <a:gd name="connsiteX3" fmla="*/ 1140568 w 1140568"/>
              <a:gd name="connsiteY3" fmla="*/ 6945137 h 6945137"/>
              <a:gd name="connsiteX4" fmla="*/ 1140568 w 1140568"/>
              <a:gd name="connsiteY4" fmla="*/ 6945137 h 6945137"/>
              <a:gd name="connsiteX5" fmla="*/ 0 w 1140568"/>
              <a:gd name="connsiteY5" fmla="*/ 6945137 h 6945137"/>
              <a:gd name="connsiteX6" fmla="*/ 0 w 1140568"/>
              <a:gd name="connsiteY6" fmla="*/ 6945137 h 6945137"/>
              <a:gd name="connsiteX7" fmla="*/ 0 w 1140568"/>
              <a:gd name="connsiteY7" fmla="*/ 190098 h 6945137"/>
              <a:gd name="connsiteX8" fmla="*/ 190098 w 1140568"/>
              <a:gd name="connsiteY8" fmla="*/ 0 h 694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568" h="6945137">
                <a:moveTo>
                  <a:pt x="1140568" y="1157545"/>
                </a:moveTo>
                <a:lnTo>
                  <a:pt x="1140568" y="5787592"/>
                </a:lnTo>
                <a:cubicBezTo>
                  <a:pt x="1140568" y="6426883"/>
                  <a:pt x="1126591" y="6945134"/>
                  <a:pt x="1109349" y="6945134"/>
                </a:cubicBezTo>
                <a:lnTo>
                  <a:pt x="0" y="6945134"/>
                </a:lnTo>
                <a:lnTo>
                  <a:pt x="0" y="6945134"/>
                </a:lnTo>
                <a:lnTo>
                  <a:pt x="0" y="3"/>
                </a:lnTo>
                <a:lnTo>
                  <a:pt x="0" y="3"/>
                </a:lnTo>
                <a:lnTo>
                  <a:pt x="1109349" y="3"/>
                </a:lnTo>
                <a:cubicBezTo>
                  <a:pt x="1126591" y="3"/>
                  <a:pt x="1140568" y="518254"/>
                  <a:pt x="1140568" y="115754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27585" tIns="75998" rIns="75998" bIns="75999" spcCol="1270" anchor="ctr"/>
          <a:lstStyle/>
          <a:p>
            <a:pPr>
              <a:defRPr/>
            </a:pPr>
            <a:endParaRPr lang="ru-RU" sz="1300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804416"/>
            <a:ext cx="8363272" cy="5144864"/>
          </a:xfrm>
        </p:spPr>
        <p:txBody>
          <a:bodyPr rtlCol="0">
            <a:normAutofit fontScale="2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1  </a:t>
            </a:r>
            <a:r>
              <a:rPr lang="ru-RU" sz="7200" dirty="0" smtClean="0"/>
              <a:t>Ресурс </a:t>
            </a:r>
            <a:r>
              <a:rPr lang="ru-RU" sz="7200" dirty="0"/>
              <a:t>выступает в качестве </a:t>
            </a:r>
            <a:r>
              <a:rPr lang="ru-RU" sz="7200" b="1" dirty="0"/>
              <a:t>квалифицированного «диагноста» (а иногда и «врача-специалиста») по вопросам защиты прав потребителей </a:t>
            </a:r>
            <a:r>
              <a:rPr lang="ru-RU" sz="7200" dirty="0"/>
              <a:t>- все потребители, обратившиеся на данный портал или оставившие на нем специальную заявку, смогут получить бесплатную квалифицированную консультацию и первичную экспертную оценку проблемы.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2  </a:t>
            </a:r>
            <a:r>
              <a:rPr lang="ru-RU" sz="7200" dirty="0" smtClean="0"/>
              <a:t>Постоянно </a:t>
            </a:r>
            <a:r>
              <a:rPr lang="ru-RU" sz="7200" b="1" dirty="0"/>
              <a:t>обновляемая подборка материалов </a:t>
            </a:r>
            <a:r>
              <a:rPr lang="ru-RU" sz="7200" dirty="0"/>
              <a:t>портала посвящена </a:t>
            </a:r>
            <a:r>
              <a:rPr lang="ru-RU" sz="7200" b="1" dirty="0"/>
              <a:t>теме защиты права потребителей </a:t>
            </a:r>
            <a:r>
              <a:rPr lang="ru-RU" sz="7200" dirty="0"/>
              <a:t>на безопасную и качественную продукцию </a:t>
            </a:r>
            <a:r>
              <a:rPr lang="ru-RU" sz="7200" dirty="0" smtClean="0"/>
              <a:t>- одной </a:t>
            </a:r>
            <a:r>
              <a:rPr lang="ru-RU" sz="7200" dirty="0"/>
              <a:t>из наиболее актуальных тем защиты прав потребителей на сегодняшний день.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/>
              <a:t>3. Все публикуемые материалы практического характера создаются специалистами РИПИ и квалифицированными экспертами, имеющими большой опыт работы (от 10 до более 20 лет) в сфере потребительского рынка, в том числе в журнале «СПРОС».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7200" dirty="0" smtClean="0"/>
              <a:t>  </a:t>
            </a:r>
            <a:r>
              <a:rPr lang="ru-RU" sz="7200" b="1" dirty="0" smtClean="0"/>
              <a:t>На </a:t>
            </a:r>
            <a:r>
              <a:rPr lang="ru-RU" sz="7200" b="1" dirty="0"/>
              <a:t>портале разбираются и анализируются типичные ошибки</a:t>
            </a:r>
            <a:r>
              <a:rPr lang="ru-RU" sz="7200" dirty="0"/>
              <a:t>, чаще всего совершаемые потребителями при попытке защитить свои права, демонстрируются на практике примеры правильного и ошибочного потребительского поведения.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sz="7200" dirty="0" smtClean="0"/>
              <a:t>  На </a:t>
            </a:r>
            <a:r>
              <a:rPr lang="ru-RU" sz="7200" dirty="0"/>
              <a:t>портале </a:t>
            </a:r>
            <a:r>
              <a:rPr lang="ru-RU" sz="7200" b="1" dirty="0"/>
              <a:t>приводятся  реальные ответы</a:t>
            </a:r>
            <a:r>
              <a:rPr lang="ru-RU" sz="7200" dirty="0"/>
              <a:t>, полученные потребителями от государственных и коммерческих структур в процессе защиты своих интересов, а также юридический анализ предоставленных потребителями документов.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7200" dirty="0" smtClean="0"/>
              <a:t>   В </a:t>
            </a:r>
            <a:r>
              <a:rPr lang="ru-RU" sz="7200" dirty="0"/>
              <a:t>качестве основного иллюстративного материала используются  </a:t>
            </a:r>
            <a:r>
              <a:rPr lang="ru-RU" sz="7200" b="1" dirty="0"/>
              <a:t>как примеры из практики обратившихся на портал потребителей, так и эксклюзивные материалы собственных исследований </a:t>
            </a:r>
            <a:r>
              <a:rPr lang="ru-RU" sz="7200" dirty="0"/>
              <a:t>и испытаний РИПИ и журнала "СПРОС", актуальные и накопленные за весь период работы.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" name="Picture 26" descr="D:\20150111\Подвал_СПРОС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6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7638914"/>
              </p:ext>
            </p:extLst>
          </p:nvPr>
        </p:nvGraphicFramePr>
        <p:xfrm>
          <a:off x="1043608" y="692696"/>
          <a:ext cx="712879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09331"/>
              </p:ext>
            </p:extLst>
          </p:nvPr>
        </p:nvGraphicFramePr>
        <p:xfrm>
          <a:off x="1043608" y="1340768"/>
          <a:ext cx="712879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" name="Picture 26" descr="D:\20150111\Подвал_СПРОС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7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5575" y="620688"/>
            <a:ext cx="8808913" cy="216024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ru-RU" sz="1600" b="1" dirty="0" smtClean="0"/>
              <a:t>Любой </a:t>
            </a:r>
            <a:r>
              <a:rPr lang="ru-RU" sz="1600" b="1" dirty="0"/>
              <a:t>гражданин получает возможность заполнить специальную заявку</a:t>
            </a:r>
            <a:r>
              <a:rPr lang="ru-RU" sz="1600" dirty="0"/>
              <a:t> о проблемном или опасном товаре.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нужно нажать на кнопку «Пожаловаться» и заполнить анкету.</a:t>
            </a:r>
            <a:r>
              <a:rPr lang="ru-RU" sz="1600" dirty="0"/>
              <a:t> При этом он может </a:t>
            </a:r>
            <a:r>
              <a:rPr lang="ru-RU" sz="1600" b="1" dirty="0"/>
              <a:t>совершенно бесплатно, </a:t>
            </a:r>
            <a:r>
              <a:rPr lang="ru-RU" sz="1600" dirty="0" smtClean="0"/>
              <a:t>без </a:t>
            </a:r>
            <a:r>
              <a:rPr lang="ru-RU" sz="1600" dirty="0"/>
              <a:t>проволочек получить квалифицированную </a:t>
            </a:r>
            <a:r>
              <a:rPr lang="ru-RU" sz="1600" dirty="0" smtClean="0"/>
              <a:t>консультацию. </a:t>
            </a:r>
            <a:r>
              <a:rPr lang="ru-RU" sz="1600" dirty="0"/>
              <a:t>В процессе обработки заявки технические специалисты, юристы и эксперты </a:t>
            </a:r>
            <a:r>
              <a:rPr lang="ru-RU" sz="1600" dirty="0" err="1"/>
              <a:t>РИПИ</a:t>
            </a:r>
            <a:r>
              <a:rPr lang="ru-RU" sz="1600" dirty="0"/>
              <a:t> </a:t>
            </a:r>
            <a:r>
              <a:rPr lang="ru-RU" sz="1600" dirty="0" smtClean="0"/>
              <a:t>помогают потребителю </a:t>
            </a:r>
            <a:r>
              <a:rPr lang="ru-RU" sz="1600" dirty="0"/>
              <a:t>грамотно составить заявление в профильный государственный контрольно-надзорный орган и, при необходимости, силами специалистов </a:t>
            </a:r>
            <a:r>
              <a:rPr lang="ru-RU" sz="1600" dirty="0" err="1"/>
              <a:t>РИПИ</a:t>
            </a:r>
            <a:r>
              <a:rPr lang="ru-RU" sz="1600" dirty="0"/>
              <a:t> и квалифицированных экспертов произвести необходимые испытания, подтверждающие опасные свойства или несоответствие заявленным </a:t>
            </a:r>
            <a:r>
              <a:rPr lang="ru-RU" sz="1600" dirty="0" smtClean="0"/>
              <a:t>свойствам.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1600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sz="16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ru-RU" sz="1600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sz="1500" dirty="0"/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63" y="3086596"/>
            <a:ext cx="2006010" cy="6858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08" y="2637904"/>
            <a:ext cx="3159240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8104"/>
            <a:ext cx="5334000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6" descr="D:\20150111\Подвал_СПРОС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8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2996952"/>
            <a:ext cx="32642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Более того: сотрудники сайта «СПРОС» проконтролируют, как проходят по инстанциям обращения граждан, а затем опубликуют на портале принятые решения. Таким образом, проводится мониторинг работы госструктур.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4501551"/>
              </p:ext>
            </p:extLst>
          </p:nvPr>
        </p:nvGraphicFramePr>
        <p:xfrm>
          <a:off x="251520" y="97468"/>
          <a:ext cx="871837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298887"/>
              </p:ext>
            </p:extLst>
          </p:nvPr>
        </p:nvGraphicFramePr>
        <p:xfrm>
          <a:off x="363538" y="155129"/>
          <a:ext cx="8528941" cy="46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8" name="Прямоугольник 13"/>
          <p:cNvSpPr>
            <a:spLocks noChangeArrowheads="1"/>
          </p:cNvSpPr>
          <p:nvPr/>
        </p:nvSpPr>
        <p:spPr bwMode="auto">
          <a:xfrm>
            <a:off x="5940424" y="758309"/>
            <a:ext cx="309607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Наши сотрудники в лучших традициях журнала «СПРОС» продолжают проводить тесты товаров и продуктов в ведущих лабораториях страны и по собственным методикам. На портале систематически публикуются результаты этих исследований, из которых посетители сайта узнают, какие продукты действительно качественные и полезные, а какие – нет.</a:t>
            </a:r>
          </a:p>
          <a:p>
            <a:endParaRPr lang="ru-RU" sz="1600" dirty="0"/>
          </a:p>
          <a:p>
            <a:pPr algn="just"/>
            <a:r>
              <a:rPr lang="ru-RU" sz="1600" dirty="0"/>
              <a:t>В 2014 году </a:t>
            </a:r>
            <a:r>
              <a:rPr lang="ru-RU" sz="1600" dirty="0" err="1"/>
              <a:t>РИПИ</a:t>
            </a:r>
            <a:r>
              <a:rPr lang="ru-RU" sz="1600" dirty="0"/>
              <a:t> </a:t>
            </a:r>
            <a:r>
              <a:rPr lang="ru-RU" sz="1600" dirty="0" err="1"/>
              <a:t>провел</a:t>
            </a:r>
            <a:r>
              <a:rPr lang="ru-RU" sz="1600" dirty="0"/>
              <a:t> 20 тестов, в которых были протестированы </a:t>
            </a:r>
            <a:r>
              <a:rPr lang="ru-RU" sz="1600" dirty="0" smtClean="0"/>
              <a:t>более 100 образцов. </a:t>
            </a:r>
            <a:r>
              <a:rPr lang="ru-RU" sz="1600" dirty="0"/>
              <a:t>Наибольшее внимание было уделено молочной и овощной продукции. </a:t>
            </a:r>
          </a:p>
        </p:txBody>
      </p:sp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940646"/>
            <a:ext cx="5535612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7077"/>
            <a:ext cx="5503862" cy="300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6" descr="D:\20150111\Подвал_СПРОС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783019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7"/>
          <p:cNvSpPr txBox="1">
            <a:spLocks/>
          </p:cNvSpPr>
          <p:nvPr/>
        </p:nvSpPr>
        <p:spPr bwMode="auto">
          <a:xfrm>
            <a:off x="4391819" y="6381328"/>
            <a:ext cx="360362" cy="36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91FAEABB-25C6-4668-BC66-F2E1EEF7EDE7}" type="slidenum">
              <a:rPr lang="ru-RU" sz="1600" b="1">
                <a:solidFill>
                  <a:srgbClr val="898989"/>
                </a:solidFill>
                <a:latin typeface="Microsoft Sans Serif" pitchFamily="34" charset="0"/>
                <a:cs typeface="Microsoft Sans Serif" pitchFamily="34" charset="0"/>
              </a:rPr>
              <a:pPr algn="ctr" eaLnBrk="1" hangingPunct="1"/>
              <a:t>9</a:t>
            </a:fld>
            <a:endParaRPr lang="ru-RU" sz="1600" b="1" dirty="0">
              <a:solidFill>
                <a:srgbClr val="89898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37312"/>
            <a:ext cx="9493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2289</Words>
  <Application>Microsoft Office PowerPoint</Application>
  <PresentationFormat>Экран (4:3)</PresentationFormat>
  <Paragraphs>309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Потребительский портал СПРОС  как инструмент мониторинга со стороны гражданского общества безопасности и качества потребительских товаров и продуктов питания в условиях санкций.</dc:title>
  <dc:creator>O</dc:creator>
  <cp:lastModifiedBy>O</cp:lastModifiedBy>
  <cp:revision>111</cp:revision>
  <dcterms:created xsi:type="dcterms:W3CDTF">2015-01-06T10:34:49Z</dcterms:created>
  <dcterms:modified xsi:type="dcterms:W3CDTF">2015-01-12T12:24:47Z</dcterms:modified>
</cp:coreProperties>
</file>